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 id="2147483698" r:id="rId5"/>
  </p:sldMasterIdLst>
  <p:notesMasterIdLst>
    <p:notesMasterId r:id="rId40"/>
  </p:notesMasterIdLst>
  <p:handoutMasterIdLst>
    <p:handoutMasterId r:id="rId41"/>
  </p:handoutMasterIdLst>
  <p:sldIdLst>
    <p:sldId id="1806" r:id="rId6"/>
    <p:sldId id="1761" r:id="rId7"/>
    <p:sldId id="1808" r:id="rId8"/>
    <p:sldId id="1807" r:id="rId9"/>
    <p:sldId id="1762" r:id="rId10"/>
    <p:sldId id="1810" r:id="rId11"/>
    <p:sldId id="1809" r:id="rId12"/>
    <p:sldId id="1760" r:id="rId13"/>
    <p:sldId id="1771" r:id="rId14"/>
    <p:sldId id="1772" r:id="rId15"/>
    <p:sldId id="1773" r:id="rId16"/>
    <p:sldId id="1774" r:id="rId17"/>
    <p:sldId id="1775" r:id="rId18"/>
    <p:sldId id="1776" r:id="rId19"/>
    <p:sldId id="1777" r:id="rId20"/>
    <p:sldId id="1778" r:id="rId21"/>
    <p:sldId id="1779" r:id="rId22"/>
    <p:sldId id="1780" r:id="rId23"/>
    <p:sldId id="1792" r:id="rId24"/>
    <p:sldId id="1793" r:id="rId25"/>
    <p:sldId id="1799" r:id="rId26"/>
    <p:sldId id="1802" r:id="rId27"/>
    <p:sldId id="1801" r:id="rId28"/>
    <p:sldId id="1803" r:id="rId29"/>
    <p:sldId id="1804" r:id="rId30"/>
    <p:sldId id="1786" r:id="rId31"/>
    <p:sldId id="1787" r:id="rId32"/>
    <p:sldId id="1788" r:id="rId33"/>
    <p:sldId id="1790" r:id="rId34"/>
    <p:sldId id="1811" r:id="rId35"/>
    <p:sldId id="1812" r:id="rId36"/>
    <p:sldId id="1814" r:id="rId37"/>
    <p:sldId id="1815" r:id="rId38"/>
    <p:sldId id="1816" r:id="rId39"/>
  </p:sldIdLst>
  <p:sldSz cx="9144000" cy="6858000" type="screen4x3"/>
  <p:notesSz cx="7315200" cy="9601200"/>
  <p:defaultTextStyle>
    <a:defPPr>
      <a:defRPr lang="en-US"/>
    </a:defPPr>
    <a:lvl1pPr algn="ctr" rtl="0" eaLnBrk="0" fontAlgn="base" hangingPunct="0">
      <a:spcBef>
        <a:spcPct val="0"/>
      </a:spcBef>
      <a:spcAft>
        <a:spcPct val="0"/>
      </a:spcAft>
      <a:defRPr sz="2200" kern="1200">
        <a:solidFill>
          <a:schemeClr val="tx1"/>
        </a:solidFill>
        <a:latin typeface="Arial" charset="0"/>
        <a:ea typeface="ＭＳ Ｐゴシック" pitchFamily="34" charset="-128"/>
        <a:cs typeface="+mn-cs"/>
      </a:defRPr>
    </a:lvl1pPr>
    <a:lvl2pPr marL="457200" algn="ctr" rtl="0" eaLnBrk="0" fontAlgn="base" hangingPunct="0">
      <a:spcBef>
        <a:spcPct val="0"/>
      </a:spcBef>
      <a:spcAft>
        <a:spcPct val="0"/>
      </a:spcAft>
      <a:defRPr sz="2200" kern="1200">
        <a:solidFill>
          <a:schemeClr val="tx1"/>
        </a:solidFill>
        <a:latin typeface="Arial" charset="0"/>
        <a:ea typeface="ＭＳ Ｐゴシック" pitchFamily="34" charset="-128"/>
        <a:cs typeface="+mn-cs"/>
      </a:defRPr>
    </a:lvl2pPr>
    <a:lvl3pPr marL="914400" algn="ctr" rtl="0" eaLnBrk="0" fontAlgn="base" hangingPunct="0">
      <a:spcBef>
        <a:spcPct val="0"/>
      </a:spcBef>
      <a:spcAft>
        <a:spcPct val="0"/>
      </a:spcAft>
      <a:defRPr sz="2200" kern="1200">
        <a:solidFill>
          <a:schemeClr val="tx1"/>
        </a:solidFill>
        <a:latin typeface="Arial" charset="0"/>
        <a:ea typeface="ＭＳ Ｐゴシック" pitchFamily="34" charset="-128"/>
        <a:cs typeface="+mn-cs"/>
      </a:defRPr>
    </a:lvl3pPr>
    <a:lvl4pPr marL="1371600" algn="ctr" rtl="0" eaLnBrk="0" fontAlgn="base" hangingPunct="0">
      <a:spcBef>
        <a:spcPct val="0"/>
      </a:spcBef>
      <a:spcAft>
        <a:spcPct val="0"/>
      </a:spcAft>
      <a:defRPr sz="2200" kern="1200">
        <a:solidFill>
          <a:schemeClr val="tx1"/>
        </a:solidFill>
        <a:latin typeface="Arial" charset="0"/>
        <a:ea typeface="ＭＳ Ｐゴシック" pitchFamily="34" charset="-128"/>
        <a:cs typeface="+mn-cs"/>
      </a:defRPr>
    </a:lvl4pPr>
    <a:lvl5pPr marL="1828800" algn="ctr" rtl="0" eaLnBrk="0" fontAlgn="base" hangingPunct="0">
      <a:spcBef>
        <a:spcPct val="0"/>
      </a:spcBef>
      <a:spcAft>
        <a:spcPct val="0"/>
      </a:spcAft>
      <a:defRPr sz="2200" kern="1200">
        <a:solidFill>
          <a:schemeClr val="tx1"/>
        </a:solidFill>
        <a:latin typeface="Arial" charset="0"/>
        <a:ea typeface="ＭＳ Ｐゴシック" pitchFamily="34" charset="-128"/>
        <a:cs typeface="+mn-cs"/>
      </a:defRPr>
    </a:lvl5pPr>
    <a:lvl6pPr marL="2286000" algn="l" defTabSz="914400" rtl="0" eaLnBrk="1" latinLnBrk="0" hangingPunct="1">
      <a:defRPr sz="2200" kern="1200">
        <a:solidFill>
          <a:schemeClr val="tx1"/>
        </a:solidFill>
        <a:latin typeface="Arial" charset="0"/>
        <a:ea typeface="ＭＳ Ｐゴシック" pitchFamily="34" charset="-128"/>
        <a:cs typeface="+mn-cs"/>
      </a:defRPr>
    </a:lvl6pPr>
    <a:lvl7pPr marL="2743200" algn="l" defTabSz="914400" rtl="0" eaLnBrk="1" latinLnBrk="0" hangingPunct="1">
      <a:defRPr sz="2200" kern="1200">
        <a:solidFill>
          <a:schemeClr val="tx1"/>
        </a:solidFill>
        <a:latin typeface="Arial" charset="0"/>
        <a:ea typeface="ＭＳ Ｐゴシック" pitchFamily="34" charset="-128"/>
        <a:cs typeface="+mn-cs"/>
      </a:defRPr>
    </a:lvl7pPr>
    <a:lvl8pPr marL="3200400" algn="l" defTabSz="914400" rtl="0" eaLnBrk="1" latinLnBrk="0" hangingPunct="1">
      <a:defRPr sz="2200" kern="1200">
        <a:solidFill>
          <a:schemeClr val="tx1"/>
        </a:solidFill>
        <a:latin typeface="Arial" charset="0"/>
        <a:ea typeface="ＭＳ Ｐゴシック" pitchFamily="34" charset="-128"/>
        <a:cs typeface="+mn-cs"/>
      </a:defRPr>
    </a:lvl8pPr>
    <a:lvl9pPr marL="3657600" algn="l" defTabSz="914400" rtl="0" eaLnBrk="1" latinLnBrk="0" hangingPunct="1">
      <a:defRPr sz="2200"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Default Section" id="{3F55647F-50B0-402E-B427-DB5282FA743D}">
          <p14:sldIdLst>
            <p14:sldId id="1806"/>
            <p14:sldId id="1761"/>
            <p14:sldId id="1808"/>
            <p14:sldId id="1807"/>
            <p14:sldId id="1762"/>
            <p14:sldId id="1810"/>
            <p14:sldId id="1809"/>
            <p14:sldId id="1760"/>
            <p14:sldId id="1771"/>
            <p14:sldId id="1772"/>
            <p14:sldId id="1773"/>
          </p14:sldIdLst>
        </p14:section>
        <p14:section name="Untitled Section" id="{ED7E5949-AAC2-40E8-8E45-3385140A153F}">
          <p14:sldIdLst>
            <p14:sldId id="1774"/>
            <p14:sldId id="1775"/>
            <p14:sldId id="1776"/>
            <p14:sldId id="1777"/>
            <p14:sldId id="1778"/>
            <p14:sldId id="1779"/>
            <p14:sldId id="1780"/>
            <p14:sldId id="1792"/>
            <p14:sldId id="1793"/>
            <p14:sldId id="1799"/>
            <p14:sldId id="1802"/>
            <p14:sldId id="1801"/>
            <p14:sldId id="1803"/>
            <p14:sldId id="1804"/>
            <p14:sldId id="1786"/>
            <p14:sldId id="1787"/>
            <p14:sldId id="1788"/>
            <p14:sldId id="1790"/>
            <p14:sldId id="1811"/>
            <p14:sldId id="1812"/>
            <p14:sldId id="1814"/>
            <p14:sldId id="1815"/>
            <p14:sldId id="1816"/>
          </p14:sldIdLst>
        </p14:section>
      </p14:sectionLst>
    </p:ext>
    <p:ext uri="{EFAFB233-063F-42B5-8137-9DF3F51BA10A}">
      <p15:sldGuideLst xmlns:p15="http://schemas.microsoft.com/office/powerpoint/2012/main">
        <p15:guide id="1" orient="horz" pos="2024" userDrawn="1">
          <p15:clr>
            <a:srgbClr val="A4A3A4"/>
          </p15:clr>
        </p15:guide>
        <p15:guide id="2" pos="2880">
          <p15:clr>
            <a:srgbClr val="A4A3A4"/>
          </p15:clr>
        </p15:guide>
      </p15:sldGuideLst>
    </p:ext>
    <p:ext uri="{2D200454-40CA-4A62-9FC3-DE9A4176ACB9}">
      <p15:notesGuideLst xmlns:p15="http://schemas.microsoft.com/office/powerpoint/2012/main">
        <p15:guide id="1" orient="horz" pos="3025">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of. Michael Rosemann "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3366"/>
    <a:srgbClr val="FF9933"/>
    <a:srgbClr val="99FF99"/>
    <a:srgbClr val="66CCFF"/>
    <a:srgbClr val="CDE9EB"/>
    <a:srgbClr val="FF8F8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FF2D5B-DBD1-4684-9D36-423A0ED4E840}" v="1" dt="2023-07-10T19:52:05.228"/>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4" autoAdjust="0"/>
    <p:restoredTop sz="83324" autoAdjust="0"/>
  </p:normalViewPr>
  <p:slideViewPr>
    <p:cSldViewPr snapToGrid="0">
      <p:cViewPr varScale="1">
        <p:scale>
          <a:sx n="56" d="100"/>
          <a:sy n="56" d="100"/>
        </p:scale>
        <p:origin x="1600" y="44"/>
      </p:cViewPr>
      <p:guideLst>
        <p:guide orient="horz" pos="202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5" d="100"/>
        <a:sy n="95" d="100"/>
      </p:scale>
      <p:origin x="0" y="0"/>
    </p:cViewPr>
  </p:sorterViewPr>
  <p:notesViewPr>
    <p:cSldViewPr snapToGrid="0">
      <p:cViewPr>
        <p:scale>
          <a:sx n="95" d="100"/>
          <a:sy n="95" d="100"/>
        </p:scale>
        <p:origin x="2768" y="-283"/>
      </p:cViewPr>
      <p:guideLst>
        <p:guide orient="horz" pos="3025"/>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05044 - Sariful Islam Sourov" userId="S::1905044@cse.buet.ac.bd::ea9b43a1-714e-47d8-9b12-7e842395c80f" providerId="AD" clId="Web-{63FF2D5B-DBD1-4684-9D36-423A0ED4E840}"/>
    <pc:docChg chg="addSection">
      <pc:chgData name="1905044 - Sariful Islam Sourov" userId="S::1905044@cse.buet.ac.bd::ea9b43a1-714e-47d8-9b12-7e842395c80f" providerId="AD" clId="Web-{63FF2D5B-DBD1-4684-9D36-423A0ED4E840}" dt="2023-07-10T19:52:05.228" v="0"/>
      <pc:docMkLst>
        <pc:docMk/>
      </pc:docMkLst>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2"/>
            <a:ext cx="3495659" cy="481028"/>
          </a:xfrm>
          <a:prstGeom prst="rect">
            <a:avLst/>
          </a:prstGeom>
          <a:noFill/>
          <a:ln w="9525">
            <a:noFill/>
            <a:miter lim="800000"/>
            <a:headEnd/>
            <a:tailEnd/>
          </a:ln>
          <a:effectLst/>
        </p:spPr>
        <p:txBody>
          <a:bodyPr vert="horz" wrap="square" lIns="85085" tIns="42543" rIns="85085" bIns="42543" numCol="1" anchor="t" anchorCtr="0" compatLnSpc="1">
            <a:prstTxWarp prst="textNoShape">
              <a:avLst/>
            </a:prstTxWarp>
          </a:bodyPr>
          <a:lstStyle>
            <a:lvl1pPr algn="l" defTabSz="851581">
              <a:defRPr sz="1000"/>
            </a:lvl1pPr>
          </a:lstStyle>
          <a:p>
            <a:r>
              <a:rPr lang="en-AU" dirty="0"/>
              <a:t>             Process Modelling with BPMN – Public Course</a:t>
            </a:r>
          </a:p>
        </p:txBody>
      </p:sp>
      <p:sp>
        <p:nvSpPr>
          <p:cNvPr id="92163" name="Rectangle 3"/>
          <p:cNvSpPr>
            <a:spLocks noGrp="1" noChangeArrowheads="1"/>
          </p:cNvSpPr>
          <p:nvPr>
            <p:ph type="dt" sz="quarter" idx="1"/>
          </p:nvPr>
        </p:nvSpPr>
        <p:spPr bwMode="auto">
          <a:xfrm>
            <a:off x="4122162" y="2"/>
            <a:ext cx="3170138" cy="481028"/>
          </a:xfrm>
          <a:prstGeom prst="rect">
            <a:avLst/>
          </a:prstGeom>
          <a:noFill/>
          <a:ln w="9525">
            <a:noFill/>
            <a:miter lim="800000"/>
            <a:headEnd/>
            <a:tailEnd/>
          </a:ln>
          <a:effectLst/>
        </p:spPr>
        <p:txBody>
          <a:bodyPr vert="horz" wrap="square" lIns="85085" tIns="42543" rIns="85085" bIns="42543" numCol="1" anchor="t" anchorCtr="0" compatLnSpc="1">
            <a:prstTxWarp prst="textNoShape">
              <a:avLst/>
            </a:prstTxWarp>
          </a:bodyPr>
          <a:lstStyle>
            <a:lvl1pPr algn="r" defTabSz="851581">
              <a:defRPr sz="1000" i="1"/>
            </a:lvl1pPr>
          </a:lstStyle>
          <a:p>
            <a:endParaRPr lang="en-AU" dirty="0"/>
          </a:p>
        </p:txBody>
      </p:sp>
      <p:sp>
        <p:nvSpPr>
          <p:cNvPr id="92164" name="Rectangle 4"/>
          <p:cNvSpPr>
            <a:spLocks noGrp="1" noChangeArrowheads="1"/>
          </p:cNvSpPr>
          <p:nvPr>
            <p:ph type="ftr" sz="quarter" idx="2"/>
          </p:nvPr>
        </p:nvSpPr>
        <p:spPr bwMode="auto">
          <a:xfrm>
            <a:off x="0" y="9118683"/>
            <a:ext cx="3170138" cy="481027"/>
          </a:xfrm>
          <a:prstGeom prst="rect">
            <a:avLst/>
          </a:prstGeom>
          <a:noFill/>
          <a:ln w="9525">
            <a:noFill/>
            <a:miter lim="800000"/>
            <a:headEnd/>
            <a:tailEnd/>
          </a:ln>
          <a:effectLst/>
        </p:spPr>
        <p:txBody>
          <a:bodyPr vert="horz" wrap="square" lIns="85085" tIns="42543" rIns="85085" bIns="42543" numCol="1" anchor="b" anchorCtr="0" compatLnSpc="1">
            <a:prstTxWarp prst="textNoShape">
              <a:avLst/>
            </a:prstTxWarp>
          </a:bodyPr>
          <a:lstStyle>
            <a:lvl1pPr algn="l" defTabSz="851581">
              <a:defRPr sz="1000" i="1"/>
            </a:lvl1pPr>
          </a:lstStyle>
          <a:p>
            <a:r>
              <a:rPr lang="en-AU" dirty="0"/>
              <a:t>© Queensland University of Technology, 2013.</a:t>
            </a:r>
          </a:p>
        </p:txBody>
      </p:sp>
      <p:sp>
        <p:nvSpPr>
          <p:cNvPr id="92165" name="Rectangle 5"/>
          <p:cNvSpPr>
            <a:spLocks noGrp="1" noChangeArrowheads="1"/>
          </p:cNvSpPr>
          <p:nvPr>
            <p:ph type="sldNum" sz="quarter" idx="3"/>
          </p:nvPr>
        </p:nvSpPr>
        <p:spPr bwMode="auto">
          <a:xfrm>
            <a:off x="4143427" y="9118683"/>
            <a:ext cx="3170138" cy="481027"/>
          </a:xfrm>
          <a:prstGeom prst="rect">
            <a:avLst/>
          </a:prstGeom>
          <a:noFill/>
          <a:ln w="9525">
            <a:noFill/>
            <a:miter lim="800000"/>
            <a:headEnd/>
            <a:tailEnd/>
          </a:ln>
          <a:effectLst/>
        </p:spPr>
        <p:txBody>
          <a:bodyPr vert="horz" wrap="square" lIns="85085" tIns="42543" rIns="85085" bIns="42543" numCol="1" anchor="b" anchorCtr="0" compatLnSpc="1">
            <a:prstTxWarp prst="textNoShape">
              <a:avLst/>
            </a:prstTxWarp>
          </a:bodyPr>
          <a:lstStyle>
            <a:lvl1pPr algn="r" defTabSz="851581">
              <a:defRPr sz="1000" i="1"/>
            </a:lvl1pPr>
          </a:lstStyle>
          <a:p>
            <a:endParaRPr lang="en-AU"/>
          </a:p>
        </p:txBody>
      </p:sp>
      <p:pic>
        <p:nvPicPr>
          <p:cNvPr id="92166" name="Picture 6" descr="QUTBlue"/>
          <p:cNvPicPr>
            <a:picLocks noChangeAspect="1" noChangeArrowheads="1"/>
          </p:cNvPicPr>
          <p:nvPr/>
        </p:nvPicPr>
        <p:blipFill>
          <a:blip r:embed="rId2" cstate="print"/>
          <a:srcRect/>
          <a:stretch>
            <a:fillRect/>
          </a:stretch>
        </p:blipFill>
        <p:spPr bwMode="auto">
          <a:xfrm>
            <a:off x="0" y="0"/>
            <a:ext cx="482555" cy="476561"/>
          </a:xfrm>
          <a:prstGeom prst="rect">
            <a:avLst/>
          </a:prstGeom>
          <a:noFill/>
        </p:spPr>
      </p:pic>
    </p:spTree>
    <p:extLst>
      <p:ext uri="{BB962C8B-B14F-4D97-AF65-F5344CB8AC3E}">
        <p14:creationId xmlns:p14="http://schemas.microsoft.com/office/powerpoint/2010/main" val="3743358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2"/>
            <a:ext cx="3170138" cy="481028"/>
          </a:xfrm>
          <a:prstGeom prst="rect">
            <a:avLst/>
          </a:prstGeom>
          <a:noFill/>
          <a:ln w="9525">
            <a:noFill/>
            <a:miter lim="800000"/>
            <a:headEnd/>
            <a:tailEnd/>
          </a:ln>
        </p:spPr>
        <p:txBody>
          <a:bodyPr vert="horz" wrap="square" lIns="85085" tIns="42543" rIns="85085" bIns="42543" numCol="1" anchor="t" anchorCtr="0" compatLnSpc="1">
            <a:prstTxWarp prst="textNoShape">
              <a:avLst/>
            </a:prstTxWarp>
          </a:bodyPr>
          <a:lstStyle>
            <a:lvl1pPr algn="l" defTabSz="851581">
              <a:defRPr sz="1200"/>
            </a:lvl1pPr>
          </a:lstStyle>
          <a:p>
            <a:endParaRPr lang="en-US"/>
          </a:p>
        </p:txBody>
      </p:sp>
      <p:sp>
        <p:nvSpPr>
          <p:cNvPr id="29699" name="Rectangle 3"/>
          <p:cNvSpPr>
            <a:spLocks noGrp="1" noChangeArrowheads="1"/>
          </p:cNvSpPr>
          <p:nvPr>
            <p:ph type="dt" idx="1"/>
          </p:nvPr>
        </p:nvSpPr>
        <p:spPr bwMode="auto">
          <a:xfrm>
            <a:off x="4145063" y="2"/>
            <a:ext cx="3170138" cy="481028"/>
          </a:xfrm>
          <a:prstGeom prst="rect">
            <a:avLst/>
          </a:prstGeom>
          <a:noFill/>
          <a:ln w="9525">
            <a:noFill/>
            <a:miter lim="800000"/>
            <a:headEnd/>
            <a:tailEnd/>
          </a:ln>
        </p:spPr>
        <p:txBody>
          <a:bodyPr vert="horz" wrap="square" lIns="85085" tIns="42543" rIns="85085" bIns="42543" numCol="1" anchor="t" anchorCtr="0" compatLnSpc="1">
            <a:prstTxWarp prst="textNoShape">
              <a:avLst/>
            </a:prstTxWarp>
          </a:bodyPr>
          <a:lstStyle>
            <a:lvl1pPr algn="r" defTabSz="851581">
              <a:defRPr sz="1200"/>
            </a:lvl1pPr>
          </a:lstStyle>
          <a:p>
            <a:endParaRPr lang="en-US"/>
          </a:p>
        </p:txBody>
      </p:sp>
      <p:sp>
        <p:nvSpPr>
          <p:cNvPr id="29700" name="Rectangle 4"/>
          <p:cNvSpPr>
            <a:spLocks noGrp="1" noRot="1" noChangeAspect="1" noChangeArrowheads="1" noTextEdit="1"/>
          </p:cNvSpPr>
          <p:nvPr>
            <p:ph type="sldImg" idx="2"/>
          </p:nvPr>
        </p:nvSpPr>
        <p:spPr bwMode="auto">
          <a:xfrm>
            <a:off x="1255713" y="720725"/>
            <a:ext cx="4803775" cy="3603625"/>
          </a:xfrm>
          <a:prstGeom prst="rect">
            <a:avLst/>
          </a:prstGeom>
          <a:noFill/>
          <a:ln w="9525">
            <a:solidFill>
              <a:srgbClr val="000000"/>
            </a:solidFill>
            <a:miter lim="800000"/>
            <a:headEnd/>
            <a:tailEnd/>
          </a:ln>
          <a:effectLst/>
        </p:spPr>
      </p:sp>
      <p:sp>
        <p:nvSpPr>
          <p:cNvPr id="29701" name="Rectangle 5"/>
          <p:cNvSpPr>
            <a:spLocks noGrp="1" noChangeArrowheads="1"/>
          </p:cNvSpPr>
          <p:nvPr>
            <p:ph type="body" sz="quarter" idx="3"/>
          </p:nvPr>
        </p:nvSpPr>
        <p:spPr bwMode="auto">
          <a:xfrm>
            <a:off x="974925" y="4563065"/>
            <a:ext cx="5365352" cy="4317338"/>
          </a:xfrm>
          <a:prstGeom prst="rect">
            <a:avLst/>
          </a:prstGeom>
          <a:noFill/>
          <a:ln w="9525">
            <a:noFill/>
            <a:miter lim="800000"/>
            <a:headEnd/>
            <a:tailEnd/>
          </a:ln>
        </p:spPr>
        <p:txBody>
          <a:bodyPr vert="horz" wrap="square" lIns="85085" tIns="42543" rIns="85085" bIns="4254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702" name="Rectangle 6"/>
          <p:cNvSpPr>
            <a:spLocks noGrp="1" noChangeArrowheads="1"/>
          </p:cNvSpPr>
          <p:nvPr>
            <p:ph type="ftr" sz="quarter" idx="4"/>
          </p:nvPr>
        </p:nvSpPr>
        <p:spPr bwMode="auto">
          <a:xfrm>
            <a:off x="0" y="9120172"/>
            <a:ext cx="3170138" cy="481028"/>
          </a:xfrm>
          <a:prstGeom prst="rect">
            <a:avLst/>
          </a:prstGeom>
          <a:noFill/>
          <a:ln w="9525">
            <a:noFill/>
            <a:miter lim="800000"/>
            <a:headEnd/>
            <a:tailEnd/>
          </a:ln>
        </p:spPr>
        <p:txBody>
          <a:bodyPr vert="horz" wrap="square" lIns="85085" tIns="42543" rIns="85085" bIns="42543" numCol="1" anchor="b" anchorCtr="0" compatLnSpc="1">
            <a:prstTxWarp prst="textNoShape">
              <a:avLst/>
            </a:prstTxWarp>
          </a:bodyPr>
          <a:lstStyle>
            <a:lvl1pPr algn="l" defTabSz="851581">
              <a:defRPr sz="1200"/>
            </a:lvl1pPr>
          </a:lstStyle>
          <a:p>
            <a:endParaRPr lang="en-US"/>
          </a:p>
        </p:txBody>
      </p:sp>
      <p:sp>
        <p:nvSpPr>
          <p:cNvPr id="29703" name="Rectangle 7"/>
          <p:cNvSpPr>
            <a:spLocks noGrp="1" noChangeArrowheads="1"/>
          </p:cNvSpPr>
          <p:nvPr>
            <p:ph type="sldNum" sz="quarter" idx="5"/>
          </p:nvPr>
        </p:nvSpPr>
        <p:spPr bwMode="auto">
          <a:xfrm>
            <a:off x="4145063" y="9120172"/>
            <a:ext cx="3170138" cy="481028"/>
          </a:xfrm>
          <a:prstGeom prst="rect">
            <a:avLst/>
          </a:prstGeom>
          <a:noFill/>
          <a:ln w="9525">
            <a:noFill/>
            <a:miter lim="800000"/>
            <a:headEnd/>
            <a:tailEnd/>
          </a:ln>
        </p:spPr>
        <p:txBody>
          <a:bodyPr vert="horz" wrap="square" lIns="85085" tIns="42543" rIns="85085" bIns="42543" numCol="1" anchor="b" anchorCtr="0" compatLnSpc="1">
            <a:prstTxWarp prst="textNoShape">
              <a:avLst/>
            </a:prstTxWarp>
          </a:bodyPr>
          <a:lstStyle>
            <a:lvl1pPr algn="r" defTabSz="851581">
              <a:defRPr sz="1200"/>
            </a:lvl1pPr>
          </a:lstStyle>
          <a:p>
            <a:fld id="{8F82759E-8999-4DBB-AFA5-27BEE8C6C2F0}" type="slidenum">
              <a:rPr lang="en-US"/>
              <a:pPr/>
              <a:t>‹#›</a:t>
            </a:fld>
            <a:endParaRPr lang="en-US"/>
          </a:p>
        </p:txBody>
      </p:sp>
    </p:spTree>
    <p:extLst>
      <p:ext uri="{BB962C8B-B14F-4D97-AF65-F5344CB8AC3E}">
        <p14:creationId xmlns:p14="http://schemas.microsoft.com/office/powerpoint/2010/main" val="258251354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34"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Slide</a:t>
            </a:r>
            <a:r>
              <a:rPr lang="en-US" altLang="en-US" baseline="0" dirty="0">
                <a:latin typeface="Arial" panose="020B0604020202020204" pitchFamily="34" charset="0"/>
                <a:ea typeface="ＭＳ Ｐゴシック" panose="020B0600070205080204" pitchFamily="34" charset="-128"/>
              </a:rPr>
              <a:t> notes: as per previous slide (LR)</a:t>
            </a:r>
            <a:endParaRPr lang="en-US" altLang="en-US" dirty="0">
              <a:latin typeface="Arial" panose="020B0604020202020204" pitchFamily="34" charset="0"/>
              <a:ea typeface="ＭＳ Ｐゴシック" panose="020B0600070205080204" pitchFamily="34"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731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7774B7AA-DB0A-491A-B2EB-FD7A675D8A3F}" type="slidenum">
              <a:rPr lang="en-AU" altLang="en-US" sz="1300" b="0"/>
              <a:pPr eaLnBrk="1" hangingPunct="1"/>
              <a:t>1</a:t>
            </a:fld>
            <a:endParaRPr lang="en-AU" altLang="en-US" sz="1300" b="0"/>
          </a:p>
        </p:txBody>
      </p:sp>
    </p:spTree>
    <p:extLst>
      <p:ext uri="{BB962C8B-B14F-4D97-AF65-F5344CB8AC3E}">
        <p14:creationId xmlns:p14="http://schemas.microsoft.com/office/powerpoint/2010/main" val="2000563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AU" sz="1300" dirty="0"/>
              <a:t>A default flow is the default branch to be chosen from an (X)OR-split if all other conditions evaluate to false</a:t>
            </a:r>
          </a:p>
          <a:p>
            <a:endParaRPr lang="en-AU" dirty="0"/>
          </a:p>
        </p:txBody>
      </p:sp>
      <p:sp>
        <p:nvSpPr>
          <p:cNvPr id="4" name="Slide Number Placeholder 3"/>
          <p:cNvSpPr>
            <a:spLocks noGrp="1"/>
          </p:cNvSpPr>
          <p:nvPr>
            <p:ph type="sldNum" sz="quarter" idx="10"/>
          </p:nvPr>
        </p:nvSpPr>
        <p:spPr/>
        <p:txBody>
          <a:bodyPr/>
          <a:lstStyle/>
          <a:p>
            <a:fld id="{68195B8A-117A-4B9D-A876-8EB3EA5D2384}" type="slidenum">
              <a:rPr lang="en-AU" smtClean="0"/>
              <a:t>10</a:t>
            </a:fld>
            <a:endParaRPr lang="en-AU"/>
          </a:p>
        </p:txBody>
      </p:sp>
    </p:spTree>
    <p:extLst>
      <p:ext uri="{BB962C8B-B14F-4D97-AF65-F5344CB8AC3E}">
        <p14:creationId xmlns:p14="http://schemas.microsoft.com/office/powerpoint/2010/main" val="156433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11</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r>
              <a:rPr lang="en-AU" dirty="0"/>
              <a:t>By “parallel” we intend</a:t>
            </a:r>
            <a:r>
              <a:rPr lang="en-AU" baseline="0" dirty="0"/>
              <a:t> flows which can proceed </a:t>
            </a:r>
            <a:r>
              <a:rPr lang="en-AU" baseline="0" dirty="0" err="1"/>
              <a:t>indipendendly</a:t>
            </a:r>
            <a:r>
              <a:rPr lang="en-AU" baseline="0" dirty="0"/>
              <a:t> of each other</a:t>
            </a:r>
            <a:endParaRPr lang="en-AU" dirty="0"/>
          </a:p>
        </p:txBody>
      </p:sp>
    </p:spTree>
    <p:extLst>
      <p:ext uri="{BB962C8B-B14F-4D97-AF65-F5344CB8AC3E}">
        <p14:creationId xmlns:p14="http://schemas.microsoft.com/office/powerpoint/2010/main" val="3651598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Let’s take, as an example, the security check at </a:t>
            </a:r>
            <a:r>
              <a:rPr lang="en-AU"/>
              <a:t>an airport. </a:t>
            </a:r>
            <a:r>
              <a:rPr lang="en-AU" dirty="0"/>
              <a:t>Depending on the layout of the airport, on its passengers traffic at the moment we approach the security check, we may first</a:t>
            </a:r>
            <a:r>
              <a:rPr lang="en-AU" baseline="0" dirty="0"/>
              <a:t> pass through the security screening and then our luggage will pass through screening, or, for example, luggage screening may start first, and while this is being done, we quickly pass through security screening (as most often happens). However, in order to proceed to the departure level, we first have to pass both screenings: security and luggage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12</a:t>
            </a:fld>
            <a:endParaRPr lang="en-US">
              <a:solidFill>
                <a:srgbClr val="000000"/>
              </a:solidFill>
            </a:endParaRPr>
          </a:p>
        </p:txBody>
      </p:sp>
    </p:spTree>
    <p:extLst>
      <p:ext uri="{BB962C8B-B14F-4D97-AF65-F5344CB8AC3E}">
        <p14:creationId xmlns:p14="http://schemas.microsoft.com/office/powerpoint/2010/main" val="140203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So, coming back to our example, in order to disambiguate these gateways,</a:t>
            </a:r>
            <a:r>
              <a:rPr lang="en-AU" baseline="0" dirty="0"/>
              <a:t> and assigning a proper </a:t>
            </a:r>
            <a:r>
              <a:rPr lang="en-AU" baseline="0" dirty="0" err="1"/>
              <a:t>behavior</a:t>
            </a:r>
            <a:r>
              <a:rPr lang="en-AU" baseline="0" dirty="0"/>
              <a:t> to our model, we need to use…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13</a:t>
            </a:fld>
            <a:endParaRPr lang="en-US">
              <a:solidFill>
                <a:srgbClr val="000000"/>
              </a:solidFill>
            </a:endParaRPr>
          </a:p>
        </p:txBody>
      </p:sp>
    </p:spTree>
    <p:extLst>
      <p:ext uri="{BB962C8B-B14F-4D97-AF65-F5344CB8AC3E}">
        <p14:creationId xmlns:p14="http://schemas.microsoft.com/office/powerpoint/2010/main" val="2343712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DA6698-EFDE-47E5-B13B-4FD82BA64727}" type="slidenum">
              <a:rPr lang="en-US">
                <a:solidFill>
                  <a:srgbClr val="000000"/>
                </a:solidFill>
              </a:rPr>
              <a:pPr/>
              <a:t>14</a:t>
            </a:fld>
            <a:endParaRPr lang="en-US">
              <a:solidFill>
                <a:srgbClr val="000000"/>
              </a:solidFill>
            </a:endParaRPr>
          </a:p>
        </p:txBody>
      </p:sp>
      <p:sp>
        <p:nvSpPr>
          <p:cNvPr id="2058242" name="Rectangle 2"/>
          <p:cNvSpPr>
            <a:spLocks noGrp="1" noRot="1" noChangeAspect="1" noChangeArrowheads="1" noTextEdit="1"/>
          </p:cNvSpPr>
          <p:nvPr>
            <p:ph type="sldImg"/>
          </p:nvPr>
        </p:nvSpPr>
        <p:spPr>
          <a:ln/>
        </p:spPr>
      </p:sp>
      <p:sp>
        <p:nvSpPr>
          <p:cNvPr id="2058243" name="Rectangle 3"/>
          <p:cNvSpPr>
            <a:spLocks noGrp="1" noChangeArrowheads="1"/>
          </p:cNvSpPr>
          <p:nvPr>
            <p:ph type="body" idx="1"/>
          </p:nvPr>
        </p:nvSpPr>
        <p:spPr/>
        <p:txBody>
          <a:bodyPr/>
          <a:lstStyle/>
          <a:p>
            <a:pPr defTabSz="966612" fontAlgn="auto">
              <a:spcBef>
                <a:spcPts val="0"/>
              </a:spcBef>
              <a:spcAft>
                <a:spcPts val="0"/>
              </a:spcAft>
              <a:defRPr/>
            </a:pPr>
            <a:r>
              <a:rPr lang="en-AU" dirty="0"/>
              <a:t>Sometimes, the number of branches to be taken varies from one instance to another:</a:t>
            </a:r>
          </a:p>
          <a:p>
            <a:endParaRPr lang="en-AU" dirty="0"/>
          </a:p>
        </p:txBody>
      </p:sp>
    </p:spTree>
    <p:extLst>
      <p:ext uri="{BB962C8B-B14F-4D97-AF65-F5344CB8AC3E}">
        <p14:creationId xmlns:p14="http://schemas.microsoft.com/office/powerpoint/2010/main" val="1965119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49E80B-D58A-4DA2-81DF-0E77E732B6D5}" type="slidenum">
              <a:rPr lang="en-US">
                <a:solidFill>
                  <a:srgbClr val="000000"/>
                </a:solidFill>
              </a:rPr>
              <a:pPr/>
              <a:t>15</a:t>
            </a:fld>
            <a:endParaRPr lang="en-US">
              <a:solidFill>
                <a:srgbClr val="000000"/>
              </a:solidFill>
            </a:endParaRPr>
          </a:p>
        </p:txBody>
      </p:sp>
      <p:sp>
        <p:nvSpPr>
          <p:cNvPr id="2059266" name="Rectangle 2"/>
          <p:cNvSpPr>
            <a:spLocks noGrp="1" noRot="1" noChangeAspect="1" noChangeArrowheads="1" noTextEdit="1"/>
          </p:cNvSpPr>
          <p:nvPr>
            <p:ph type="sldImg"/>
          </p:nvPr>
        </p:nvSpPr>
        <p:spPr>
          <a:ln/>
        </p:spPr>
      </p:sp>
      <p:sp>
        <p:nvSpPr>
          <p:cNvPr id="2059267"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324652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A9600-B272-466F-ACDA-5D15E38F04F0}" type="slidenum">
              <a:rPr lang="en-US">
                <a:solidFill>
                  <a:srgbClr val="000000"/>
                </a:solidFill>
              </a:rPr>
              <a:pPr/>
              <a:t>16</a:t>
            </a:fld>
            <a:endParaRPr lang="en-US">
              <a:solidFill>
                <a:srgbClr val="000000"/>
              </a:solidFill>
            </a:endParaRPr>
          </a:p>
        </p:txBody>
      </p:sp>
      <p:sp>
        <p:nvSpPr>
          <p:cNvPr id="2057218" name="Rectangle 2"/>
          <p:cNvSpPr>
            <a:spLocks noGrp="1" noRot="1" noChangeAspect="1" noChangeArrowheads="1" noTextEdit="1"/>
          </p:cNvSpPr>
          <p:nvPr>
            <p:ph type="sldImg"/>
          </p:nvPr>
        </p:nvSpPr>
        <p:spPr>
          <a:ln/>
        </p:spPr>
      </p:sp>
      <p:sp>
        <p:nvSpPr>
          <p:cNvPr id="205721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98627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17</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r>
              <a:rPr lang="en-AU" dirty="0"/>
              <a:t>By “parallel” we intend</a:t>
            </a:r>
            <a:r>
              <a:rPr lang="en-AU" baseline="0" dirty="0"/>
              <a:t> flows which can proceed </a:t>
            </a:r>
            <a:r>
              <a:rPr lang="en-AU" baseline="0" dirty="0" err="1"/>
              <a:t>indipendendly</a:t>
            </a:r>
            <a:r>
              <a:rPr lang="en-AU" baseline="0" dirty="0"/>
              <a:t> of each other</a:t>
            </a:r>
          </a:p>
          <a:p>
            <a:endParaRPr lang="en-AU" baseline="0" dirty="0"/>
          </a:p>
          <a:p>
            <a:r>
              <a:rPr lang="en-AU" baseline="0" dirty="0"/>
              <a:t>For OR-join make difference with AND-join: “active”</a:t>
            </a:r>
            <a:endParaRPr lang="en-AU" dirty="0"/>
          </a:p>
        </p:txBody>
      </p:sp>
    </p:spTree>
    <p:extLst>
      <p:ext uri="{BB962C8B-B14F-4D97-AF65-F5344CB8AC3E}">
        <p14:creationId xmlns:p14="http://schemas.microsoft.com/office/powerpoint/2010/main" val="3240494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Similar to the XOR-split, the OR-split can be equipped with a default flow which is taken if the conditions on all other branches </a:t>
            </a:r>
            <a:r>
              <a:rPr lang="en-AU"/>
              <a:t>are false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18</a:t>
            </a:fld>
            <a:endParaRPr lang="en-US">
              <a:solidFill>
                <a:srgbClr val="000000"/>
              </a:solidFill>
            </a:endParaRPr>
          </a:p>
        </p:txBody>
      </p:sp>
    </p:spTree>
    <p:extLst>
      <p:ext uri="{BB962C8B-B14F-4D97-AF65-F5344CB8AC3E}">
        <p14:creationId xmlns:p14="http://schemas.microsoft.com/office/powerpoint/2010/main" val="342028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It is worth emphasizing here that activities located in two parallel paths do not need to be performed simultaneously. For example, “Send invoice” and “Ship goods” need not occur both at the same time, although due to a cosmic coincidence, they could happen at the same time. Instead, it might happen that first the invoice is sent and later the goods are shipped. Or things may happen in the reverse order.</a:t>
            </a:r>
          </a:p>
        </p:txBody>
      </p:sp>
      <p:sp>
        <p:nvSpPr>
          <p:cNvPr id="225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11C76F55-5200-8841-A388-0AA362AA5FDA}" type="slidenum">
              <a:rPr lang="en-AU" sz="1300" b="0"/>
              <a:pPr eaLnBrk="1" hangingPunct="1"/>
              <a:t>19</a:t>
            </a:fld>
            <a:endParaRPr lang="en-AU" sz="13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2</a:t>
            </a:fld>
            <a:endParaRPr lang="en-US"/>
          </a:p>
        </p:txBody>
      </p:sp>
    </p:spTree>
    <p:extLst>
      <p:ext uri="{BB962C8B-B14F-4D97-AF65-F5344CB8AC3E}">
        <p14:creationId xmlns:p14="http://schemas.microsoft.com/office/powerpoint/2010/main" val="1273477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AEB86BF9-C3B5-2946-980F-7CDBF49986AF}" type="slidenum">
              <a:rPr lang="en-AU" sz="1300" b="0"/>
              <a:pPr eaLnBrk="1" hangingPunct="1"/>
              <a:t>20</a:t>
            </a:fld>
            <a:endParaRPr lang="en-AU" sz="1300"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F7F79E-2E75-4765-BEB0-4ED17E36EC3F}" type="slidenum">
              <a:rPr lang="en-US">
                <a:solidFill>
                  <a:srgbClr val="000000"/>
                </a:solidFill>
              </a:rPr>
              <a:pPr/>
              <a:t>21</a:t>
            </a:fld>
            <a:endParaRPr lang="en-US">
              <a:solidFill>
                <a:srgbClr val="000000"/>
              </a:solidFill>
            </a:endParaRPr>
          </a:p>
        </p:txBody>
      </p:sp>
      <p:sp>
        <p:nvSpPr>
          <p:cNvPr id="1799170" name="Rectangle 2"/>
          <p:cNvSpPr>
            <a:spLocks noGrp="1" noRot="1" noChangeAspect="1" noChangeArrowheads="1" noTextEdit="1"/>
          </p:cNvSpPr>
          <p:nvPr>
            <p:ph type="sldImg"/>
          </p:nvPr>
        </p:nvSpPr>
        <p:spPr>
          <a:ln/>
        </p:spPr>
      </p:sp>
      <p:sp>
        <p:nvSpPr>
          <p:cNvPr id="1799171" name="Rectangle 3"/>
          <p:cNvSpPr>
            <a:spLocks noGrp="1" noChangeArrowheads="1"/>
          </p:cNvSpPr>
          <p:nvPr>
            <p:ph type="body" idx="1"/>
          </p:nvPr>
        </p:nvSpPr>
        <p:spPr>
          <a:xfrm>
            <a:off x="779940" y="4791218"/>
            <a:ext cx="6243002" cy="4533205"/>
          </a:xfrm>
        </p:spPr>
        <p:txBody>
          <a:bodyPr/>
          <a:lstStyle/>
          <a:p>
            <a:pPr fontAlgn="base">
              <a:lnSpc>
                <a:spcPct val="90000"/>
              </a:lnSpc>
              <a:spcBef>
                <a:spcPct val="20000"/>
              </a:spcBef>
              <a:spcAft>
                <a:spcPct val="0"/>
              </a:spcAft>
              <a:buClr>
                <a:srgbClr val="B1B1B1"/>
              </a:buClr>
            </a:pPr>
            <a:r>
              <a:rPr lang="en-AU" sz="1300" dirty="0">
                <a:solidFill>
                  <a:prstClr val="black">
                    <a:lumMod val="75000"/>
                    <a:lumOff val="25000"/>
                  </a:prstClr>
                </a:solidFill>
                <a:latin typeface="+mn-lt"/>
              </a:rPr>
              <a:t>A Pool acts as the </a:t>
            </a:r>
            <a:r>
              <a:rPr lang="en-AU" sz="1300" i="1" dirty="0">
                <a:solidFill>
                  <a:prstClr val="black">
                    <a:lumMod val="75000"/>
                    <a:lumOff val="25000"/>
                  </a:prstClr>
                </a:solidFill>
                <a:latin typeface="+mn-lt"/>
              </a:rPr>
              <a:t>container</a:t>
            </a:r>
            <a:r>
              <a:rPr lang="en-AU" sz="1300" dirty="0">
                <a:solidFill>
                  <a:prstClr val="black">
                    <a:lumMod val="75000"/>
                    <a:lumOff val="25000"/>
                  </a:prstClr>
                </a:solidFill>
                <a:latin typeface="+mn-lt"/>
              </a:rPr>
              <a:t> for the Sequence Flow between activities. The Sequence Flow </a:t>
            </a:r>
            <a:r>
              <a:rPr lang="en-AU" sz="1300" b="1" dirty="0">
                <a:solidFill>
                  <a:prstClr val="black">
                    <a:lumMod val="75000"/>
                    <a:lumOff val="25000"/>
                  </a:prstClr>
                </a:solidFill>
                <a:latin typeface="+mn-lt"/>
              </a:rPr>
              <a:t>cannot</a:t>
            </a:r>
            <a:r>
              <a:rPr lang="en-AU" sz="1300" dirty="0">
                <a:solidFill>
                  <a:prstClr val="black">
                    <a:lumMod val="75000"/>
                    <a:lumOff val="25000"/>
                  </a:prstClr>
                </a:solidFill>
                <a:latin typeface="+mn-lt"/>
              </a:rPr>
              <a:t> cross the boundaries of a Pool</a:t>
            </a:r>
          </a:p>
          <a:p>
            <a:pPr fontAlgn="base">
              <a:lnSpc>
                <a:spcPct val="90000"/>
              </a:lnSpc>
              <a:spcBef>
                <a:spcPct val="20000"/>
              </a:spcBef>
              <a:spcAft>
                <a:spcPct val="0"/>
              </a:spcAft>
              <a:buClr>
                <a:srgbClr val="B1B1B1"/>
              </a:buClr>
            </a:pPr>
            <a:endParaRPr lang="en-AU" sz="1300" dirty="0">
              <a:solidFill>
                <a:prstClr val="black">
                  <a:lumMod val="75000"/>
                  <a:lumOff val="25000"/>
                </a:prstClr>
              </a:solidFill>
              <a:latin typeface="+mn-lt"/>
            </a:endParaRPr>
          </a:p>
          <a:p>
            <a:pPr defTabSz="966612">
              <a:lnSpc>
                <a:spcPct val="90000"/>
              </a:lnSpc>
              <a:spcBef>
                <a:spcPct val="20000"/>
              </a:spcBef>
              <a:buClr>
                <a:srgbClr val="B1B1B1"/>
              </a:buClr>
              <a:defRPr/>
            </a:pPr>
            <a:r>
              <a:rPr lang="en-AU" sz="800" dirty="0">
                <a:solidFill>
                  <a:prstClr val="black">
                    <a:lumMod val="75000"/>
                    <a:lumOff val="25000"/>
                  </a:prstClr>
                </a:solidFill>
                <a:latin typeface="+mn-lt"/>
              </a:rPr>
              <a:t>Lanes can be nested (e.g. an outer set of Lanes for company departments and an inner set for roles within each department)</a:t>
            </a:r>
          </a:p>
          <a:p>
            <a:pPr marL="362480" indent="-362480">
              <a:lnSpc>
                <a:spcPct val="90000"/>
              </a:lnSpc>
              <a:spcBef>
                <a:spcPct val="20000"/>
              </a:spcBef>
              <a:buClr>
                <a:srgbClr val="B1B1B1"/>
              </a:buClr>
              <a:buFontTx/>
              <a:buChar char="•"/>
            </a:pPr>
            <a:endParaRPr lang="en-AU" sz="1300" dirty="0">
              <a:solidFill>
                <a:prstClr val="black">
                  <a:lumMod val="75000"/>
                  <a:lumOff val="25000"/>
                </a:prstClr>
              </a:solidFill>
              <a:latin typeface="+mn-lt"/>
            </a:endParaRPr>
          </a:p>
          <a:p>
            <a:pPr defTabSz="966612">
              <a:lnSpc>
                <a:spcPct val="90000"/>
              </a:lnSpc>
              <a:spcBef>
                <a:spcPct val="20000"/>
              </a:spcBef>
              <a:buClr>
                <a:srgbClr val="B1B1B1"/>
              </a:buClr>
              <a:defRPr/>
            </a:pPr>
            <a:r>
              <a:rPr lang="en-AU" sz="1300" dirty="0"/>
              <a:t>Complement your BPMN models with </a:t>
            </a:r>
            <a:r>
              <a:rPr lang="en-AU" sz="1300" i="1" dirty="0"/>
              <a:t>organizational charts</a:t>
            </a:r>
            <a:r>
              <a:rPr lang="en-AU" sz="1300" dirty="0"/>
              <a:t>, </a:t>
            </a:r>
            <a:r>
              <a:rPr lang="en-AU" sz="1300" i="1" dirty="0"/>
              <a:t>role-responsibility matrices, RACI diagrams</a:t>
            </a:r>
          </a:p>
          <a:p>
            <a:pPr marL="362480" indent="-362480">
              <a:lnSpc>
                <a:spcPct val="90000"/>
              </a:lnSpc>
              <a:spcBef>
                <a:spcPct val="20000"/>
              </a:spcBef>
              <a:buClr>
                <a:srgbClr val="B1B1B1"/>
              </a:buClr>
              <a:buFontTx/>
              <a:buChar char="•"/>
            </a:pPr>
            <a:endParaRPr lang="en-AU" sz="1300" dirty="0">
              <a:solidFill>
                <a:prstClr val="black">
                  <a:lumMod val="75000"/>
                  <a:lumOff val="25000"/>
                </a:prstClr>
              </a:solidFill>
              <a:latin typeface="+mn-lt"/>
            </a:endParaRPr>
          </a:p>
          <a:p>
            <a:endParaRPr lang="en-AU" dirty="0"/>
          </a:p>
          <a:p>
            <a:endParaRPr lang="en-AU" dirty="0"/>
          </a:p>
        </p:txBody>
      </p:sp>
    </p:spTree>
    <p:extLst>
      <p:ext uri="{BB962C8B-B14F-4D97-AF65-F5344CB8AC3E}">
        <p14:creationId xmlns:p14="http://schemas.microsoft.com/office/powerpoint/2010/main" val="2842790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22</a:t>
            </a:fld>
            <a:endParaRPr lang="en-US"/>
          </a:p>
        </p:txBody>
      </p:sp>
    </p:spTree>
    <p:extLst>
      <p:ext uri="{BB962C8B-B14F-4D97-AF65-F5344CB8AC3E}">
        <p14:creationId xmlns:p14="http://schemas.microsoft.com/office/powerpoint/2010/main" val="109975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E00E9-C401-4EFC-9D7C-2530DC1282AD}" type="slidenum">
              <a:rPr lang="en-US">
                <a:solidFill>
                  <a:srgbClr val="000000"/>
                </a:solidFill>
              </a:rPr>
              <a:pPr/>
              <a:t>23</a:t>
            </a:fld>
            <a:endParaRPr lang="en-US">
              <a:solidFill>
                <a:srgbClr val="000000"/>
              </a:solidFill>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pPr marL="0" lvl="1" defTabSz="966612" fontAlgn="auto">
              <a:spcBef>
                <a:spcPts val="0"/>
              </a:spcBef>
              <a:spcAft>
                <a:spcPts val="0"/>
              </a:spcAft>
              <a:defRPr/>
            </a:pPr>
            <a:r>
              <a:rPr lang="en-AU" sz="1700" dirty="0">
                <a:solidFill>
                  <a:prstClr val="black">
                    <a:lumMod val="75000"/>
                    <a:lumOff val="25000"/>
                  </a:prstClr>
                </a:solidFill>
              </a:rPr>
              <a:t> The interaction between Pools, e.g., between two collaborating organizations, is shown through the </a:t>
            </a:r>
            <a:r>
              <a:rPr lang="en-AU" sz="1700" i="1" dirty="0">
                <a:solidFill>
                  <a:prstClr val="black">
                    <a:lumMod val="75000"/>
                    <a:lumOff val="25000"/>
                  </a:prstClr>
                </a:solidFill>
              </a:rPr>
              <a:t>Message Flow</a:t>
            </a:r>
            <a:endParaRPr lang="en-AU" sz="1700" dirty="0">
              <a:solidFill>
                <a:prstClr val="black">
                  <a:lumMod val="75000"/>
                  <a:lumOff val="25000"/>
                </a:prstClr>
              </a:solidFill>
            </a:endParaRPr>
          </a:p>
          <a:p>
            <a:pPr marL="0" lvl="1" defTabSz="966612" fontAlgn="auto">
              <a:spcBef>
                <a:spcPts val="0"/>
              </a:spcBef>
              <a:spcAft>
                <a:spcPts val="0"/>
              </a:spcAft>
              <a:defRPr/>
            </a:pPr>
            <a:endParaRPr lang="en-AU" sz="1700" dirty="0">
              <a:solidFill>
                <a:prstClr val="black">
                  <a:lumMod val="75000"/>
                  <a:lumOff val="25000"/>
                </a:prstClr>
              </a:solidFill>
            </a:endParaRPr>
          </a:p>
          <a:p>
            <a:pPr marL="0" lvl="1" defTabSz="966612" fontAlgn="auto">
              <a:spcBef>
                <a:spcPts val="0"/>
              </a:spcBef>
              <a:spcAft>
                <a:spcPts val="0"/>
              </a:spcAft>
              <a:defRPr/>
            </a:pPr>
            <a:r>
              <a:rPr lang="en-AU" sz="1700" dirty="0">
                <a:solidFill>
                  <a:prstClr val="black">
                    <a:lumMod val="75000"/>
                    <a:lumOff val="25000"/>
                  </a:prstClr>
                </a:solidFill>
              </a:rPr>
              <a:t>Depicted by a dashed line with an open arrowhead</a:t>
            </a:r>
          </a:p>
          <a:p>
            <a:endParaRPr lang="en-AU" dirty="0"/>
          </a:p>
          <a:p>
            <a:r>
              <a:rPr lang="en-AU" dirty="0"/>
              <a:t>Describe send and receive activity and their semantics in terms of data tokens</a:t>
            </a:r>
          </a:p>
        </p:txBody>
      </p:sp>
    </p:spTree>
    <p:extLst>
      <p:ext uri="{BB962C8B-B14F-4D97-AF65-F5344CB8AC3E}">
        <p14:creationId xmlns:p14="http://schemas.microsoft.com/office/powerpoint/2010/main" val="2511282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8633B-00F5-4495-ACBE-C8969C8A3416}" type="slidenum">
              <a:rPr lang="en-US">
                <a:solidFill>
                  <a:srgbClr val="000000"/>
                </a:solidFill>
              </a:rPr>
              <a:pPr/>
              <a:t>24</a:t>
            </a:fld>
            <a:endParaRPr lang="en-US">
              <a:solidFill>
                <a:srgbClr val="000000"/>
              </a:solidFill>
            </a:endParaRPr>
          </a:p>
        </p:txBody>
      </p:sp>
      <p:sp>
        <p:nvSpPr>
          <p:cNvPr id="2061314" name="Rectangle 2"/>
          <p:cNvSpPr>
            <a:spLocks noGrp="1" noRot="1" noChangeAspect="1" noChangeArrowheads="1" noTextEdit="1"/>
          </p:cNvSpPr>
          <p:nvPr>
            <p:ph type="sldImg"/>
          </p:nvPr>
        </p:nvSpPr>
        <p:spPr>
          <a:ln/>
        </p:spPr>
      </p:sp>
      <p:sp>
        <p:nvSpPr>
          <p:cNvPr id="2061315" name="Rectangle 3"/>
          <p:cNvSpPr>
            <a:spLocks noGrp="1" noChangeArrowheads="1"/>
          </p:cNvSpPr>
          <p:nvPr>
            <p:ph type="body" idx="1"/>
          </p:nvPr>
        </p:nvSpPr>
        <p:spPr/>
        <p:txBody>
          <a:bodyPr/>
          <a:lstStyle/>
          <a:p>
            <a:r>
              <a:rPr lang="en-AU" dirty="0"/>
              <a:t>Now we have all ingredients to capture our order to cash example</a:t>
            </a:r>
          </a:p>
        </p:txBody>
      </p:sp>
    </p:spTree>
    <p:extLst>
      <p:ext uri="{BB962C8B-B14F-4D97-AF65-F5344CB8AC3E}">
        <p14:creationId xmlns:p14="http://schemas.microsoft.com/office/powerpoint/2010/main" val="2086546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to sum up, </a:t>
            </a:r>
          </a:p>
        </p:txBody>
      </p:sp>
      <p:sp>
        <p:nvSpPr>
          <p:cNvPr id="4" name="Slide Number Placeholder 3"/>
          <p:cNvSpPr>
            <a:spLocks noGrp="1"/>
          </p:cNvSpPr>
          <p:nvPr>
            <p:ph type="sldNum" sz="quarter" idx="10"/>
          </p:nvPr>
        </p:nvSpPr>
        <p:spPr/>
        <p:txBody>
          <a:bodyPr/>
          <a:lstStyle/>
          <a:p>
            <a:fld id="{68B8D4C9-0CE5-497B-AD9D-59B6884D7D99}" type="slidenum">
              <a:rPr lang="en-AU" smtClean="0">
                <a:solidFill>
                  <a:prstClr val="black"/>
                </a:solidFill>
              </a:rPr>
              <a:pPr/>
              <a:t>25</a:t>
            </a:fld>
            <a:endParaRPr lang="en-AU">
              <a:solidFill>
                <a:prstClr val="black"/>
              </a:solidFill>
            </a:endParaRPr>
          </a:p>
        </p:txBody>
      </p:sp>
    </p:spTree>
    <p:extLst>
      <p:ext uri="{BB962C8B-B14F-4D97-AF65-F5344CB8AC3E}">
        <p14:creationId xmlns:p14="http://schemas.microsoft.com/office/powerpoint/2010/main" val="3377119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AU" sz="1200" dirty="0"/>
              <a:t>Let’s have a look at some </a:t>
            </a:r>
            <a:r>
              <a:rPr lang="en-AU" sz="1200" dirty="0" err="1"/>
              <a:t>artifacts</a:t>
            </a:r>
            <a:r>
              <a:rPr lang="en-AU" sz="1200" dirty="0"/>
              <a:t>...</a:t>
            </a:r>
          </a:p>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26</a:t>
            </a:fld>
            <a:endParaRPr lang="en-US">
              <a:solidFill>
                <a:srgbClr val="000000"/>
              </a:solidFill>
            </a:endParaRPr>
          </a:p>
        </p:txBody>
      </p:sp>
    </p:spTree>
    <p:extLst>
      <p:ext uri="{BB962C8B-B14F-4D97-AF65-F5344CB8AC3E}">
        <p14:creationId xmlns:p14="http://schemas.microsoft.com/office/powerpoint/2010/main" val="3550914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27</a:t>
            </a:fld>
            <a:endParaRPr lang="en-US">
              <a:solidFill>
                <a:srgbClr val="000000"/>
              </a:solidFill>
            </a:endParaRPr>
          </a:p>
        </p:txBody>
      </p:sp>
    </p:spTree>
    <p:extLst>
      <p:ext uri="{BB962C8B-B14F-4D97-AF65-F5344CB8AC3E}">
        <p14:creationId xmlns:p14="http://schemas.microsoft.com/office/powerpoint/2010/main" val="4227469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AU" dirty="0"/>
              <a:t>Represent input and output of a process activity.</a:t>
            </a:r>
          </a:p>
          <a:p>
            <a:pPr lvl="1"/>
            <a:endParaRPr lang="en-AU" dirty="0"/>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prstClr val="black">
                    <a:lumMod val="75000"/>
                    <a:lumOff val="25000"/>
                  </a:prstClr>
                </a:solidFill>
                <a:latin typeface="Calibri"/>
                <a:ea typeface="ＭＳ Ｐゴシック" pitchFamily="34" charset="-128"/>
                <a:cs typeface="+mn-cs"/>
              </a:rPr>
              <a:t>, e.g. a </a:t>
            </a:r>
            <a:r>
              <a:rPr lang="en-US" sz="1200" i="1" kern="1200" dirty="0">
                <a:solidFill>
                  <a:prstClr val="black">
                    <a:lumMod val="75000"/>
                    <a:lumOff val="25000"/>
                  </a:prstClr>
                </a:solidFill>
                <a:latin typeface="Calibri"/>
                <a:ea typeface="ＭＳ Ｐゴシック" pitchFamily="34" charset="-128"/>
                <a:cs typeface="+mn-cs"/>
              </a:rPr>
              <a:t>database</a:t>
            </a:r>
            <a:r>
              <a:rPr lang="en-US" sz="1200" kern="1200" dirty="0">
                <a:solidFill>
                  <a:prstClr val="black">
                    <a:lumMod val="75000"/>
                    <a:lumOff val="25000"/>
                  </a:prstClr>
                </a:solidFill>
                <a:latin typeface="Calibri"/>
                <a:ea typeface="ＭＳ Ｐゴシック" pitchFamily="34" charset="-128"/>
                <a:cs typeface="+mn-cs"/>
              </a:rPr>
              <a:t> for electronic artifacts or a </a:t>
            </a:r>
            <a:r>
              <a:rPr lang="en-US" sz="1200" i="1" kern="1200" dirty="0">
                <a:solidFill>
                  <a:prstClr val="black">
                    <a:lumMod val="75000"/>
                    <a:lumOff val="25000"/>
                  </a:prstClr>
                </a:solidFill>
                <a:latin typeface="Calibri"/>
                <a:ea typeface="ＭＳ Ｐゴシック" pitchFamily="34" charset="-128"/>
                <a:cs typeface="+mn-cs"/>
              </a:rPr>
              <a:t>filing cabinet </a:t>
            </a:r>
            <a:r>
              <a:rPr lang="en-US" sz="1200" kern="1200" dirty="0">
                <a:solidFill>
                  <a:prstClr val="black">
                    <a:lumMod val="75000"/>
                    <a:lumOff val="25000"/>
                  </a:prstClr>
                </a:solidFill>
                <a:latin typeface="Calibri"/>
                <a:ea typeface="ＭＳ Ｐゴシック" pitchFamily="34" charset="-128"/>
                <a:cs typeface="+mn-cs"/>
              </a:rPr>
              <a:t>for physical ones. </a:t>
            </a:r>
          </a:p>
          <a:p>
            <a:pPr lvl="1"/>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28</a:t>
            </a:fld>
            <a:endParaRPr lang="en-US">
              <a:solidFill>
                <a:srgbClr val="000000"/>
              </a:solidFill>
            </a:endParaRPr>
          </a:p>
        </p:txBody>
      </p:sp>
    </p:spTree>
    <p:extLst>
      <p:ext uri="{BB962C8B-B14F-4D97-AF65-F5344CB8AC3E}">
        <p14:creationId xmlns:p14="http://schemas.microsoft.com/office/powerpoint/2010/main" val="566704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AU" dirty="0"/>
              <a:t>Sometimes we may need to provide additional information to the process model reader, for the sake of improving the understanding of the model. For example, in the order-to-cash process we may want to </a:t>
            </a:r>
            <a:r>
              <a:rPr lang="en-AU" dirty="0" err="1"/>
              <a:t>specifcy</a:t>
            </a:r>
            <a:r>
              <a:rPr lang="en-AU" dirty="0"/>
              <a:t> that activity “Ship goods” also includes</a:t>
            </a:r>
            <a:r>
              <a:rPr lang="en-AU" baseline="0" dirty="0"/>
              <a:t> the packaging of the products. Also, we may want to clarify what business rule is followed behind the choice of suppliers or the approval of an order. All this information is provided via text annotations which do not affect the flow of the process model.</a:t>
            </a:r>
            <a:endParaRPr lang="en-AU" dirty="0"/>
          </a:p>
          <a:p>
            <a:pPr lvl="1"/>
            <a:endParaRPr lang="en-AU" dirty="0"/>
          </a:p>
          <a:p>
            <a:pPr lvl="1"/>
            <a:r>
              <a:rPr lang="en-AU" dirty="0"/>
              <a:t>Say that in a text annotation the connection, called association in BPMN, is undirected</a:t>
            </a:r>
          </a:p>
          <a:p>
            <a:pPr lvl="1"/>
            <a:endParaRPr lang="en-AU" dirty="0"/>
          </a:p>
          <a:p>
            <a:pPr lvl="1"/>
            <a:r>
              <a:rPr lang="en-US" dirty="0"/>
              <a:t>A </a:t>
            </a:r>
            <a:r>
              <a:rPr lang="en-US"/>
              <a:t>text annotation </a:t>
            </a:r>
            <a:r>
              <a:rPr lang="en-US" dirty="0"/>
              <a:t>is depicted as an open-ended rectangle encapsulating the text of the annotation, and is linked to a process modeling element via a dotted line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29</a:t>
            </a:fld>
            <a:endParaRPr lang="en-US">
              <a:solidFill>
                <a:srgbClr val="000000"/>
              </a:solidFill>
            </a:endParaRPr>
          </a:p>
        </p:txBody>
      </p:sp>
    </p:spTree>
    <p:extLst>
      <p:ext uri="{BB962C8B-B14F-4D97-AF65-F5344CB8AC3E}">
        <p14:creationId xmlns:p14="http://schemas.microsoft.com/office/powerpoint/2010/main" val="233548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3</a:t>
            </a:fld>
            <a:endParaRPr lang="en-US"/>
          </a:p>
        </p:txBody>
      </p:sp>
    </p:spTree>
    <p:extLst>
      <p:ext uri="{BB962C8B-B14F-4D97-AF65-F5344CB8AC3E}">
        <p14:creationId xmlns:p14="http://schemas.microsoft.com/office/powerpoint/2010/main" val="3712562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4</a:t>
            </a:fld>
            <a:endParaRPr lang="en-US"/>
          </a:p>
        </p:txBody>
      </p:sp>
    </p:spTree>
    <p:extLst>
      <p:ext uri="{BB962C8B-B14F-4D97-AF65-F5344CB8AC3E}">
        <p14:creationId xmlns:p14="http://schemas.microsoft.com/office/powerpoint/2010/main" val="371256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pPr/>
              <a:t>5</a:t>
            </a:fld>
            <a:endParaRPr lang="en-US"/>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r>
              <a:rPr lang="en-AU" dirty="0"/>
              <a:t>Start event: trigger</a:t>
            </a:r>
          </a:p>
          <a:p>
            <a:r>
              <a:rPr lang="en-AU" dirty="0"/>
              <a:t>End event: process outcome</a:t>
            </a:r>
          </a:p>
          <a:p>
            <a:r>
              <a:rPr lang="en-AU" dirty="0"/>
              <a:t>Split</a:t>
            </a:r>
            <a:r>
              <a:rPr lang="en-AU" baseline="0" dirty="0"/>
              <a:t> gateway: this is where the control flow is split into two or more branches. In this case the flow is split into two mutually exclusive branches (one taken when items are not in stock, the other when the items are in stock).</a:t>
            </a:r>
          </a:p>
          <a:p>
            <a:endParaRPr lang="en-AU" baseline="0" dirty="0"/>
          </a:p>
          <a:p>
            <a:r>
              <a:rPr lang="en-AU" baseline="0" dirty="0"/>
              <a:t>Talk about triggers and outcomes: this process has one trigger and two possible outcomes. Without reading the content, I can already see this process can end up in an order being fulfilled (which in this case is a positive outcome) or rejected (negative outcome)</a:t>
            </a:r>
          </a:p>
          <a:p>
            <a:endParaRPr lang="en-AU" baseline="0" dirty="0"/>
          </a:p>
          <a:p>
            <a:r>
              <a:rPr lang="en-AU" baseline="0" dirty="0"/>
              <a:t>Clearly, for the organization running this process, like a seller or supplier, the goal is to fulfil the order, so that value can be generated for the customer who submitted the order.</a:t>
            </a:r>
          </a:p>
          <a:p>
            <a:endParaRPr lang="en-AU" baseline="0" dirty="0"/>
          </a:p>
          <a:p>
            <a:r>
              <a:rPr lang="en-AU" baseline="0" dirty="0"/>
              <a:t>It is important to ensure consistency across all our models. One way of doing this is to establish some conventions for labelling events and activities.</a:t>
            </a:r>
          </a:p>
          <a:p>
            <a:endParaRPr lang="en-AU" baseline="0" dirty="0"/>
          </a:p>
          <a:p>
            <a:endParaRPr lang="en-AU" dirty="0"/>
          </a:p>
        </p:txBody>
      </p:sp>
    </p:spTree>
    <p:extLst>
      <p:ext uri="{BB962C8B-B14F-4D97-AF65-F5344CB8AC3E}">
        <p14:creationId xmlns:p14="http://schemas.microsoft.com/office/powerpoint/2010/main" val="298795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6</a:t>
            </a:fld>
            <a:endParaRPr lang="en-US"/>
          </a:p>
        </p:txBody>
      </p:sp>
    </p:spTree>
    <p:extLst>
      <p:ext uri="{BB962C8B-B14F-4D97-AF65-F5344CB8AC3E}">
        <p14:creationId xmlns:p14="http://schemas.microsoft.com/office/powerpoint/2010/main" val="3712562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pPr/>
              <a:t>7</a:t>
            </a:fld>
            <a:endParaRPr lang="en-US"/>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r>
              <a:rPr lang="en-AU" dirty="0"/>
              <a:t>Start event: trigger</a:t>
            </a:r>
          </a:p>
          <a:p>
            <a:r>
              <a:rPr lang="en-AU" dirty="0"/>
              <a:t>End event: process outcome</a:t>
            </a:r>
          </a:p>
          <a:p>
            <a:r>
              <a:rPr lang="en-AU" dirty="0"/>
              <a:t>Split</a:t>
            </a:r>
            <a:r>
              <a:rPr lang="en-AU" baseline="0" dirty="0"/>
              <a:t> gateway: this is where the control flow is split into two or more branches. In this case the flow is split into two mutually exclusive branches (one taken when items are not in stock, the other when the items are in stock).</a:t>
            </a:r>
          </a:p>
          <a:p>
            <a:endParaRPr lang="en-AU" baseline="0" dirty="0"/>
          </a:p>
          <a:p>
            <a:r>
              <a:rPr lang="en-AU" baseline="0" dirty="0"/>
              <a:t>Talk about triggers and outcomes: this process has one trigger and two possible outcomes. Without reading the content, I can already see this process can end up in an order being fulfilled (which in this case is a positive outcome) or rejected (negative outcome)</a:t>
            </a:r>
          </a:p>
          <a:p>
            <a:endParaRPr lang="en-AU" baseline="0" dirty="0"/>
          </a:p>
          <a:p>
            <a:r>
              <a:rPr lang="en-AU" baseline="0" dirty="0"/>
              <a:t>Clearly, for the organization running this process, like a seller or supplier, the goal is to fulfil the order, so that value can be generated for the customer who submitted the order.</a:t>
            </a:r>
          </a:p>
          <a:p>
            <a:endParaRPr lang="en-AU" baseline="0" dirty="0"/>
          </a:p>
          <a:p>
            <a:r>
              <a:rPr lang="en-AU" baseline="0" dirty="0"/>
              <a:t>It is important to ensure consistency across all our models. One way of doing this is to establish some conventions for labelling events and activities.</a:t>
            </a:r>
          </a:p>
          <a:p>
            <a:endParaRPr lang="en-AU" baseline="0" dirty="0"/>
          </a:p>
          <a:p>
            <a:endParaRPr lang="en-AU" dirty="0"/>
          </a:p>
        </p:txBody>
      </p:sp>
    </p:spTree>
    <p:extLst>
      <p:ext uri="{BB962C8B-B14F-4D97-AF65-F5344CB8AC3E}">
        <p14:creationId xmlns:p14="http://schemas.microsoft.com/office/powerpoint/2010/main" val="2987959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pPr/>
              <a:t>8</a:t>
            </a:fld>
            <a:endParaRPr lang="en-US"/>
          </a:p>
        </p:txBody>
      </p:sp>
    </p:spTree>
    <p:extLst>
      <p:ext uri="{BB962C8B-B14F-4D97-AF65-F5344CB8AC3E}">
        <p14:creationId xmlns:p14="http://schemas.microsoft.com/office/powerpoint/2010/main" val="4259870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9</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pPr defTabSz="966612" fontAlgn="auto">
              <a:spcBef>
                <a:spcPts val="0"/>
              </a:spcBef>
              <a:spcAft>
                <a:spcPts val="0"/>
              </a:spcAft>
              <a:defRPr/>
            </a:pPr>
            <a:r>
              <a:rPr lang="en-AU" sz="1300" dirty="0">
                <a:solidFill>
                  <a:schemeClr val="tx1">
                    <a:lumMod val="75000"/>
                    <a:lumOff val="25000"/>
                  </a:schemeClr>
                </a:solidFill>
              </a:rPr>
              <a:t>The term “Gateway” implies that there is a gating mechanism that either allows or disallows passage of tokens through the Gateway. As Tokens arrive at a Gateway, they can be split apart on output or merged together on input, as the Gateway mechanisms are invoked.</a:t>
            </a:r>
            <a:endParaRPr lang="en-AU" dirty="0"/>
          </a:p>
          <a:p>
            <a:endParaRPr lang="en-AU" dirty="0"/>
          </a:p>
          <a:p>
            <a:r>
              <a:rPr lang="en-AU" dirty="0"/>
              <a:t>Decision points, where the flow</a:t>
            </a:r>
            <a:r>
              <a:rPr lang="en-AU" baseline="0" dirty="0"/>
              <a:t> is </a:t>
            </a:r>
            <a:r>
              <a:rPr lang="en-AU" baseline="0" dirty="0" err="1"/>
              <a:t>splitted</a:t>
            </a:r>
            <a:r>
              <a:rPr lang="en-AU" baseline="0" dirty="0"/>
              <a:t> between two or more alternatives,</a:t>
            </a:r>
            <a:endParaRPr lang="en-AU" dirty="0"/>
          </a:p>
        </p:txBody>
      </p:sp>
    </p:spTree>
    <p:extLst>
      <p:ext uri="{BB962C8B-B14F-4D97-AF65-F5344CB8AC3E}">
        <p14:creationId xmlns:p14="http://schemas.microsoft.com/office/powerpoint/2010/main" val="343638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DA2E185-2B4D-472A-9608-146C4C320531}"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9663FB-76CE-4DF8-B5EE-30F05CE2C13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A2E5FA7-7C19-483A-B8A7-3669DF5D079C}"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6858000"/>
          </a:xfrm>
          <a:prstGeom prst="rect">
            <a:avLst/>
          </a:prstGeom>
        </p:spPr>
      </p:pic>
      <p:sp>
        <p:nvSpPr>
          <p:cNvPr id="3" name="Subtitle 2"/>
          <p:cNvSpPr>
            <a:spLocks noGrp="1"/>
          </p:cNvSpPr>
          <p:nvPr>
            <p:ph type="subTitle" idx="1"/>
          </p:nvPr>
        </p:nvSpPr>
        <p:spPr>
          <a:xfrm>
            <a:off x="2438400" y="3581400"/>
            <a:ext cx="39624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447800"/>
            <a:ext cx="3962400" cy="21336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88" y="6426201"/>
            <a:ext cx="2819399" cy="126999"/>
          </a:xfrm>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4" name="Slide Number Placeholder 13"/>
          <p:cNvSpPr>
            <a:spLocks noGrp="1"/>
          </p:cNvSpPr>
          <p:nvPr>
            <p:ph type="sldNum" sz="quarter" idx="11"/>
          </p:nvPr>
        </p:nvSpPr>
        <p:spPr>
          <a:xfrm>
            <a:off x="6414976" y="6400800"/>
            <a:ext cx="457200" cy="152400"/>
          </a:xfrm>
        </p:spPr>
        <p:txBody>
          <a:bodyPr/>
          <a:lstStyle>
            <a:lvl1pPr algn="r">
              <a:defRPr/>
            </a:lvl1p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5" name="Footer Placeholder 14"/>
          <p:cNvSpPr>
            <a:spLocks noGrp="1"/>
          </p:cNvSpPr>
          <p:nvPr>
            <p:ph type="ftr" sz="quarter" idx="12"/>
          </p:nvPr>
        </p:nvSpPr>
        <p:spPr>
          <a:xfrm>
            <a:off x="3581400" y="6296248"/>
            <a:ext cx="2820987" cy="152400"/>
          </a:xfrm>
        </p:spPr>
        <p:txBody>
          <a:bodyPr/>
          <a:lstStyle/>
          <a:p>
            <a:endParaRPr lang="en-AU">
              <a:solidFill>
                <a:prstClr val="black"/>
              </a:solidFill>
            </a:endParaRPr>
          </a:p>
        </p:txBody>
      </p:sp>
    </p:spTree>
    <p:extLst>
      <p:ext uri="{BB962C8B-B14F-4D97-AF65-F5344CB8AC3E}">
        <p14:creationId xmlns:p14="http://schemas.microsoft.com/office/powerpoint/2010/main" val="2157720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340768"/>
            <a:ext cx="8136904" cy="4824536"/>
          </a:xfrm>
        </p:spPr>
        <p:txBody>
          <a:bodyPr anchor="t">
            <a:normAutofit/>
          </a:bodyPr>
          <a:lstStyle>
            <a:lvl1pPr marL="182880" indent="-182880" algn="l">
              <a:buFont typeface="Arial" pitchFamily="34" charset="0"/>
              <a:buChar char="•"/>
              <a:defRPr sz="2400">
                <a:solidFill>
                  <a:schemeClr val="tx1">
                    <a:lumMod val="75000"/>
                    <a:lumOff val="25000"/>
                  </a:schemeClr>
                </a:solidFill>
              </a:defRPr>
            </a:lvl1pPr>
            <a:lvl2pPr marL="411480" indent="-182880" algn="l">
              <a:buFont typeface="Arial" pitchFamily="34" charset="0"/>
              <a:buChar char="•"/>
              <a:defRPr sz="1800">
                <a:solidFill>
                  <a:schemeClr val="tx1">
                    <a:lumMod val="75000"/>
                    <a:lumOff val="25000"/>
                  </a:schemeClr>
                </a:solidFill>
              </a:defRPr>
            </a:lvl2pPr>
            <a:lvl3pPr marL="594360" indent="-182880" algn="l">
              <a:buFont typeface="Arial" pitchFamily="34" charset="0"/>
              <a:buChar char="•"/>
              <a:defRPr sz="1800">
                <a:solidFill>
                  <a:schemeClr val="tx1">
                    <a:lumMod val="75000"/>
                    <a:lumOff val="25000"/>
                  </a:schemeClr>
                </a:solidFill>
              </a:defRPr>
            </a:lvl3pPr>
            <a:lvl4pPr marL="777240" indent="-182880" algn="l">
              <a:buFont typeface="Arial" pitchFamily="34" charset="0"/>
              <a:buChar char="•"/>
              <a:defRPr sz="1800">
                <a:solidFill>
                  <a:schemeClr val="tx1">
                    <a:lumMod val="75000"/>
                    <a:lumOff val="25000"/>
                  </a:schemeClr>
                </a:solidFill>
              </a:defRPr>
            </a:lvl4pPr>
            <a:lvl5pPr marL="960120" indent="-182880" algn="l">
              <a:buFont typeface="Arial" pitchFamily="34" charset="0"/>
              <a:buChar char="•"/>
              <a:defRPr sz="1800">
                <a:solidFill>
                  <a:schemeClr val="tx1">
                    <a:lumMod val="75000"/>
                    <a:lumOff val="25000"/>
                  </a:schemeClr>
                </a:solidFill>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5"/>
          <p:cNvSpPr>
            <a:spLocks noGrp="1"/>
          </p:cNvSpPr>
          <p:nvPr>
            <p:ph type="title"/>
          </p:nvPr>
        </p:nvSpPr>
        <p:spPr>
          <a:xfrm>
            <a:off x="467544" y="260648"/>
            <a:ext cx="8064896" cy="792088"/>
          </a:xfrm>
        </p:spPr>
        <p:txBody>
          <a:bodyPr>
            <a:normAutofit/>
          </a:bodyPr>
          <a:lstStyle>
            <a:lvl1pPr algn="l">
              <a:defRPr sz="3200">
                <a:solidFill>
                  <a:srgbClr val="C00000"/>
                </a:solidFill>
              </a:defRPr>
            </a:lvl1pPr>
          </a:lstStyle>
          <a:p>
            <a:r>
              <a:rPr lang="en-US" dirty="0"/>
              <a:t>Click to edit Master title style</a:t>
            </a:r>
          </a:p>
        </p:txBody>
      </p:sp>
      <p:sp>
        <p:nvSpPr>
          <p:cNvPr id="10" name="Date Placeholder 9"/>
          <p:cNvSpPr>
            <a:spLocks noGrp="1"/>
          </p:cNvSpPr>
          <p:nvPr>
            <p:ph type="dt" sz="half" idx="10"/>
          </p:nvPr>
        </p:nvSpPr>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1" name="Slide Number Placeholder 10"/>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2" name="Footer Placeholder 11"/>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2573033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6858000"/>
          </a:xfrm>
          <a:prstGeom prst="rect">
            <a:avLst/>
          </a:prstGeom>
        </p:spPr>
      </p:pic>
      <p:sp>
        <p:nvSpPr>
          <p:cNvPr id="12" name="Date Placeholder 11"/>
          <p:cNvSpPr>
            <a:spLocks noGrp="1"/>
          </p:cNvSpPr>
          <p:nvPr>
            <p:ph type="dt" sz="half" idx="10"/>
          </p:nvPr>
        </p:nvSpPr>
        <p:spPr>
          <a:xfrm>
            <a:off x="839788" y="6426201"/>
            <a:ext cx="2819399" cy="126999"/>
          </a:xfrm>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3" name="Slide Number Placeholder 12"/>
          <p:cNvSpPr>
            <a:spLocks noGrp="1"/>
          </p:cNvSpPr>
          <p:nvPr>
            <p:ph type="sldNum" sz="quarter" idx="11"/>
          </p:nvPr>
        </p:nvSpPr>
        <p:spPr>
          <a:xfrm>
            <a:off x="4116388" y="6400800"/>
            <a:ext cx="533400" cy="152400"/>
          </a:xfrm>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4" name="Footer Placeholder 13"/>
          <p:cNvSpPr>
            <a:spLocks noGrp="1"/>
          </p:cNvSpPr>
          <p:nvPr>
            <p:ph type="ftr" sz="quarter" idx="12"/>
          </p:nvPr>
        </p:nvSpPr>
        <p:spPr>
          <a:xfrm>
            <a:off x="838200" y="6296248"/>
            <a:ext cx="2820987" cy="152400"/>
          </a:xfrm>
        </p:spPr>
        <p:txBody>
          <a:bodyPr/>
          <a:lstStyle/>
          <a:p>
            <a:endParaRPr lang="en-AU">
              <a:solidFill>
                <a:prstClr val="black"/>
              </a:solidFill>
            </a:endParaRPr>
          </a:p>
        </p:txBody>
      </p:sp>
      <p:sp>
        <p:nvSpPr>
          <p:cNvPr id="15" name="Title 14"/>
          <p:cNvSpPr>
            <a:spLocks noGrp="1"/>
          </p:cNvSpPr>
          <p:nvPr>
            <p:ph type="title"/>
          </p:nvPr>
        </p:nvSpPr>
        <p:spPr>
          <a:xfrm>
            <a:off x="457200" y="1828800"/>
            <a:ext cx="3200400" cy="1752600"/>
          </a:xfrm>
        </p:spPr>
        <p:txBody>
          <a:bodyPr anchor="b"/>
          <a:lstStyle/>
          <a:p>
            <a:r>
              <a:rPr lang="en-US"/>
              <a:t>Click to edit Master title style</a:t>
            </a:r>
          </a:p>
        </p:txBody>
      </p:sp>
      <p:sp>
        <p:nvSpPr>
          <p:cNvPr id="3" name="Text Placeholder 2"/>
          <p:cNvSpPr>
            <a:spLocks noGrp="1"/>
          </p:cNvSpPr>
          <p:nvPr>
            <p:ph type="body" sz="quarter" idx="13"/>
          </p:nvPr>
        </p:nvSpPr>
        <p:spPr>
          <a:xfrm>
            <a:off x="457200" y="3578224"/>
            <a:ext cx="320064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1818357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4290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4572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3" name="Slide Number Placeholder 1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4" name="Footer Placeholder 13"/>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53046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75238"/>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675288"/>
            <a:ext cx="358140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3429000"/>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3840162"/>
            <a:ext cx="358140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4" name="Slide Number Placeholder 1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6" name="Footer Placeholder 15"/>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622001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3962400" cy="571500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0" name="Slide Number Placeholder 9"/>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1" name="Footer Placeholder 10"/>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2064828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9" name="Slide Number Placeholder 8"/>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0" name="Footer Placeholder 9"/>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4171675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676400"/>
            <a:ext cx="2514600" cy="1874837"/>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676400"/>
            <a:ext cx="4700016"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6" name="Slide Number Placeholder 15"/>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7" name="Footer Placeholder 16"/>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4106002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145EA6F-A024-4C66-9C8B-8520E7132562}"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0" y="1676400"/>
            <a:ext cx="4696967"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676400"/>
            <a:ext cx="2514600" cy="1875972"/>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7" name="Slide Number Placeholder 16"/>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8" name="Footer Placeholder 17"/>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2639765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4" name="Slide Number Placeholder 1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5" name="Footer Placeholder 14"/>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797574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2BC67A52-7419-4FA8-9DFA-EF36036C9D68}" type="datetimeFigureOut">
              <a:rPr lang="en-AU" smtClean="0">
                <a:solidFill>
                  <a:prstClr val="black">
                    <a:lumMod val="50000"/>
                    <a:lumOff val="50000"/>
                  </a:prstClr>
                </a:solidFill>
              </a:rPr>
              <a:pPr/>
              <a:t>10/07/2023</a:t>
            </a:fld>
            <a:endParaRPr lang="en-AU">
              <a:solidFill>
                <a:prstClr val="black">
                  <a:lumMod val="50000"/>
                  <a:lumOff val="50000"/>
                </a:prstClr>
              </a:solidFill>
            </a:endParaRPr>
          </a:p>
        </p:txBody>
      </p:sp>
      <p:sp>
        <p:nvSpPr>
          <p:cNvPr id="14" name="Slide Number Placeholder 1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a:t>
            </a:fld>
            <a:endParaRPr lang="en-AU">
              <a:solidFill>
                <a:prstClr val="black">
                  <a:lumMod val="50000"/>
                  <a:lumOff val="50000"/>
                </a:prstClr>
              </a:solidFill>
            </a:endParaRPr>
          </a:p>
        </p:txBody>
      </p:sp>
      <p:sp>
        <p:nvSpPr>
          <p:cNvPr id="15" name="Footer Placeholder 14"/>
          <p:cNvSpPr>
            <a:spLocks noGrp="1"/>
          </p:cNvSpPr>
          <p:nvPr>
            <p:ph type="ftr" sz="quarter" idx="12"/>
          </p:nvPr>
        </p:nvSpPr>
        <p:spPr/>
        <p:txBody>
          <a:bodyPr/>
          <a:lstStyle/>
          <a:p>
            <a:endParaRPr lang="en-AU">
              <a:solidFill>
                <a:prstClr val="black"/>
              </a:solidFill>
            </a:endParaRPr>
          </a:p>
        </p:txBody>
      </p:sp>
    </p:spTree>
    <p:extLst>
      <p:ext uri="{BB962C8B-B14F-4D97-AF65-F5344CB8AC3E}">
        <p14:creationId xmlns:p14="http://schemas.microsoft.com/office/powerpoint/2010/main" val="2631546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010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063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820717"/>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95930"/>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69640"/>
      </p:ext>
    </p:extLst>
  </p:cSld>
  <p:clrMapOvr>
    <a:masterClrMapping/>
  </p:clrMapOvr>
  <mc:AlternateContent xmlns:mc="http://schemas.openxmlformats.org/markup-compatibility/2006" xmlns:p14="http://schemas.microsoft.com/office/powerpoint/2010/main">
    <mc:Choice Requires="p14">
      <p:transition spd="slow" p14:dur="3900" advClick="0" advTm="10000">
        <p14:glitter pattern="hexagon"/>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C5934A7-CF0E-4B9A-9609-1A3BFC61A4B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2C3009D-9386-4DC2-A3AF-D88E2A1E3CE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FE4CED-2383-4881-A05F-C775E21E5BE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91D958B-2FCA-4AE3-887B-62F4102699B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373CF3E-5EDC-460F-B58C-3FB50BA8BBE0}"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EA7063C-7DE5-4EA0-9EBE-22E21829D763}"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7CB4E9F-96D8-4FB3-B755-3237B7A343A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556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56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endParaRPr lang="en-US"/>
          </a:p>
        </p:txBody>
      </p:sp>
      <p:sp>
        <p:nvSpPr>
          <p:cNvPr id="1556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556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C09CDCB-A09F-4DAF-B654-2E84801CE98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8" cstate="print"/>
          <a:stretch>
            <a:fillRect/>
          </a:stretch>
        </p:blipFill>
        <p:spPr>
          <a:xfrm>
            <a:off x="8823693" y="0"/>
            <a:ext cx="320307" cy="6858000"/>
          </a:xfrm>
          <a:prstGeom prst="rect">
            <a:avLst/>
          </a:prstGeom>
        </p:spPr>
      </p:pic>
      <p:sp>
        <p:nvSpPr>
          <p:cNvPr id="2" name="Title Placeholder 1"/>
          <p:cNvSpPr>
            <a:spLocks noGrp="1"/>
          </p:cNvSpPr>
          <p:nvPr>
            <p:ph type="title"/>
          </p:nvPr>
        </p:nvSpPr>
        <p:spPr>
          <a:xfrm>
            <a:off x="4876800" y="457200"/>
            <a:ext cx="2819400" cy="571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457200"/>
            <a:ext cx="3657600" cy="571499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246751" y="6625771"/>
            <a:ext cx="533400" cy="152400"/>
          </a:xfrm>
          <a:prstGeom prst="rect">
            <a:avLst/>
          </a:prstGeom>
        </p:spPr>
        <p:txBody>
          <a:bodyPr vert="horz" lIns="91440" tIns="45720" rIns="91440" bIns="45720" rtlCol="0" anchor="ctr"/>
          <a:lstStyle>
            <a:lvl1pPr algn="ctr">
              <a:defRPr sz="1600">
                <a:solidFill>
                  <a:schemeClr val="tx1">
                    <a:lumMod val="50000"/>
                    <a:lumOff val="50000"/>
                  </a:schemeClr>
                </a:solidFill>
              </a:defRPr>
            </a:lvl1pPr>
          </a:lstStyle>
          <a:p>
            <a:pPr eaLnBrk="1" fontAlgn="auto" hangingPunct="1">
              <a:spcBef>
                <a:spcPts val="0"/>
              </a:spcBef>
              <a:spcAft>
                <a:spcPts val="0"/>
              </a:spcAft>
            </a:pPr>
            <a:fld id="{F06E539D-8AB8-485C-BFEF-50E8D5427D32}" type="slidenum">
              <a:rPr lang="en-AU" smtClean="0">
                <a:solidFill>
                  <a:prstClr val="black">
                    <a:lumMod val="50000"/>
                    <a:lumOff val="50000"/>
                  </a:prstClr>
                </a:solidFill>
                <a:latin typeface="Calibri"/>
              </a:rPr>
              <a:pPr eaLnBrk="1" fontAlgn="auto" hangingPunct="1">
                <a:spcBef>
                  <a:spcPts val="0"/>
                </a:spcBef>
                <a:spcAft>
                  <a:spcPts val="0"/>
                </a:spcAft>
              </a:pPr>
              <a:t>‹#›</a:t>
            </a:fld>
            <a:endParaRPr lang="en-AU">
              <a:solidFill>
                <a:prstClr val="black">
                  <a:lumMod val="50000"/>
                  <a:lumOff val="50000"/>
                </a:prstClr>
              </a:solidFill>
              <a:latin typeface="Calibri"/>
            </a:endParaRPr>
          </a:p>
        </p:txBody>
      </p:sp>
      <p:sp>
        <p:nvSpPr>
          <p:cNvPr id="9" name="Date Placeholder 8"/>
          <p:cNvSpPr>
            <a:spLocks noGrp="1"/>
          </p:cNvSpPr>
          <p:nvPr>
            <p:ph type="dt" sz="half" idx="2"/>
          </p:nvPr>
        </p:nvSpPr>
        <p:spPr>
          <a:xfrm>
            <a:off x="4876801" y="6426201"/>
            <a:ext cx="281939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pPr eaLnBrk="1" fontAlgn="auto" hangingPunct="1">
              <a:spcBef>
                <a:spcPts val="0"/>
              </a:spcBef>
              <a:spcAft>
                <a:spcPts val="0"/>
              </a:spcAft>
            </a:pPr>
            <a:fld id="{2BC67A52-7419-4FA8-9DFA-EF36036C9D68}" type="datetimeFigureOut">
              <a:rPr lang="en-AU" smtClean="0">
                <a:solidFill>
                  <a:prstClr val="black">
                    <a:lumMod val="50000"/>
                    <a:lumOff val="50000"/>
                  </a:prstClr>
                </a:solidFill>
                <a:latin typeface="Calibri"/>
              </a:rPr>
              <a:pPr eaLnBrk="1" fontAlgn="auto" hangingPunct="1">
                <a:spcBef>
                  <a:spcPts val="0"/>
                </a:spcBef>
                <a:spcAft>
                  <a:spcPts val="0"/>
                </a:spcAft>
              </a:pPr>
              <a:t>10/07/2023</a:t>
            </a:fld>
            <a:endParaRPr lang="en-AU">
              <a:solidFill>
                <a:prstClr val="black">
                  <a:lumMod val="50000"/>
                  <a:lumOff val="50000"/>
                </a:prstClr>
              </a:solidFill>
              <a:latin typeface="Calibri"/>
            </a:endParaRPr>
          </a:p>
        </p:txBody>
      </p:sp>
      <p:sp>
        <p:nvSpPr>
          <p:cNvPr id="10" name="Footer Placeholder 9"/>
          <p:cNvSpPr>
            <a:spLocks noGrp="1"/>
          </p:cNvSpPr>
          <p:nvPr>
            <p:ph type="ftr" sz="quarter" idx="3"/>
          </p:nvPr>
        </p:nvSpPr>
        <p:spPr>
          <a:xfrm>
            <a:off x="4875213" y="6296248"/>
            <a:ext cx="2820987" cy="152400"/>
          </a:xfrm>
          <a:prstGeom prst="rect">
            <a:avLst/>
          </a:prstGeom>
        </p:spPr>
        <p:txBody>
          <a:bodyPr vert="horz" lIns="91440" tIns="45720" rIns="91440" bIns="45720" rtlCol="0" anchor="b"/>
          <a:lstStyle>
            <a:lvl1pPr algn="r">
              <a:defRPr sz="1050">
                <a:solidFill>
                  <a:schemeClr val="tx1"/>
                </a:solidFill>
              </a:defRPr>
            </a:lvl1pPr>
          </a:lstStyle>
          <a:p>
            <a:pPr eaLnBrk="1" fontAlgn="auto" hangingPunct="1">
              <a:spcBef>
                <a:spcPts val="0"/>
              </a:spcBef>
              <a:spcAft>
                <a:spcPts val="0"/>
              </a:spcAft>
            </a:pPr>
            <a:endParaRPr lang="en-AU">
              <a:solidFill>
                <a:prstClr val="black"/>
              </a:solidFill>
              <a:latin typeface="Calibri"/>
            </a:endParaRPr>
          </a:p>
        </p:txBody>
      </p:sp>
    </p:spTree>
    <p:extLst>
      <p:ext uri="{BB962C8B-B14F-4D97-AF65-F5344CB8AC3E}">
        <p14:creationId xmlns:p14="http://schemas.microsoft.com/office/powerpoint/2010/main" val="253520867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Lst>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wmf"/><Relationship Id="rId5" Type="http://schemas.openxmlformats.org/officeDocument/2006/relationships/oleObject" Target="../embeddings/oleObject21.bin"/><Relationship Id="rId4" Type="http://schemas.openxmlformats.org/officeDocument/2006/relationships/image" Target="../media/image20.wm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5.emf"/><Relationship Id="rId5" Type="http://schemas.openxmlformats.org/officeDocument/2006/relationships/oleObject" Target="../embeddings/oleObject24.bin"/><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9.wmf"/><Relationship Id="rId5" Type="http://schemas.openxmlformats.org/officeDocument/2006/relationships/oleObject" Target="../embeddings/oleObject26.bin"/><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5.emf"/><Relationship Id="rId5" Type="http://schemas.openxmlformats.org/officeDocument/2006/relationships/oleObject" Target="../embeddings/oleObject29.bin"/><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oleObject" Target="../embeddings/oleObject35.bin"/><Relationship Id="rId18" Type="http://schemas.openxmlformats.org/officeDocument/2006/relationships/image" Target="../media/image47.emf"/><Relationship Id="rId3" Type="http://schemas.openxmlformats.org/officeDocument/2006/relationships/oleObject" Target="../embeddings/oleObject30.bin"/><Relationship Id="rId21" Type="http://schemas.openxmlformats.org/officeDocument/2006/relationships/oleObject" Target="../embeddings/oleObject39.bin"/><Relationship Id="rId7" Type="http://schemas.openxmlformats.org/officeDocument/2006/relationships/oleObject" Target="../embeddings/oleObject32.bin"/><Relationship Id="rId12" Type="http://schemas.openxmlformats.org/officeDocument/2006/relationships/image" Target="../media/image44.emf"/><Relationship Id="rId17" Type="http://schemas.openxmlformats.org/officeDocument/2006/relationships/oleObject" Target="../embeddings/oleObject37.bin"/><Relationship Id="rId2" Type="http://schemas.openxmlformats.org/officeDocument/2006/relationships/notesSlide" Target="../notesSlides/notesSlide23.xml"/><Relationship Id="rId16" Type="http://schemas.openxmlformats.org/officeDocument/2006/relationships/image" Target="../media/image46.emf"/><Relationship Id="rId20" Type="http://schemas.openxmlformats.org/officeDocument/2006/relationships/image" Target="../media/image48.emf"/><Relationship Id="rId1" Type="http://schemas.openxmlformats.org/officeDocument/2006/relationships/slideLayout" Target="../slideLayouts/slideLayout13.xml"/><Relationship Id="rId6" Type="http://schemas.openxmlformats.org/officeDocument/2006/relationships/image" Target="../media/image41.e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43.emf"/><Relationship Id="rId19" Type="http://schemas.openxmlformats.org/officeDocument/2006/relationships/oleObject" Target="../embeddings/oleObject38.bin"/><Relationship Id="rId4" Type="http://schemas.openxmlformats.org/officeDocument/2006/relationships/image" Target="../media/image40.emf"/><Relationship Id="rId9" Type="http://schemas.openxmlformats.org/officeDocument/2006/relationships/oleObject" Target="../embeddings/oleObject33.bin"/><Relationship Id="rId14" Type="http://schemas.openxmlformats.org/officeDocument/2006/relationships/image" Target="../media/image45.emf"/><Relationship Id="rId22" Type="http://schemas.openxmlformats.org/officeDocument/2006/relationships/image" Target="../media/image49.emf"/></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2.emf"/></Relationships>
</file>

<file path=ppt/slides/_rels/slide2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oleObject" Target="../embeddings/oleObject46.bin"/><Relationship Id="rId18" Type="http://schemas.openxmlformats.org/officeDocument/2006/relationships/image" Target="../media/image70.emf"/><Relationship Id="rId3" Type="http://schemas.openxmlformats.org/officeDocument/2006/relationships/oleObject" Target="../embeddings/oleObject41.bin"/><Relationship Id="rId21" Type="http://schemas.openxmlformats.org/officeDocument/2006/relationships/oleObject" Target="../embeddings/oleObject50.bin"/><Relationship Id="rId7" Type="http://schemas.openxmlformats.org/officeDocument/2006/relationships/oleObject" Target="../embeddings/oleObject43.bin"/><Relationship Id="rId12" Type="http://schemas.openxmlformats.org/officeDocument/2006/relationships/image" Target="../media/image67.emf"/><Relationship Id="rId17" Type="http://schemas.openxmlformats.org/officeDocument/2006/relationships/oleObject" Target="../embeddings/oleObject48.bin"/><Relationship Id="rId2" Type="http://schemas.openxmlformats.org/officeDocument/2006/relationships/notesSlide" Target="../notesSlides/notesSlide27.xml"/><Relationship Id="rId16" Type="http://schemas.openxmlformats.org/officeDocument/2006/relationships/image" Target="../media/image69.emf"/><Relationship Id="rId20" Type="http://schemas.openxmlformats.org/officeDocument/2006/relationships/image" Target="../media/image71.emf"/><Relationship Id="rId1" Type="http://schemas.openxmlformats.org/officeDocument/2006/relationships/slideLayout" Target="../slideLayouts/slideLayout13.xml"/><Relationship Id="rId6" Type="http://schemas.openxmlformats.org/officeDocument/2006/relationships/image" Target="../media/image64.e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66.emf"/><Relationship Id="rId19" Type="http://schemas.openxmlformats.org/officeDocument/2006/relationships/oleObject" Target="../embeddings/oleObject49.bin"/><Relationship Id="rId4" Type="http://schemas.openxmlformats.org/officeDocument/2006/relationships/image" Target="../media/image63.emf"/><Relationship Id="rId9" Type="http://schemas.openxmlformats.org/officeDocument/2006/relationships/oleObject" Target="../embeddings/oleObject44.bin"/><Relationship Id="rId14" Type="http://schemas.openxmlformats.org/officeDocument/2006/relationships/image" Target="../media/image68.emf"/><Relationship Id="rId22" Type="http://schemas.openxmlformats.org/officeDocument/2006/relationships/image" Target="../media/image72.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74.emf"/><Relationship Id="rId5" Type="http://schemas.openxmlformats.org/officeDocument/2006/relationships/oleObject" Target="../embeddings/oleObject52.bin"/><Relationship Id="rId4" Type="http://schemas.openxmlformats.org/officeDocument/2006/relationships/image" Target="../media/image73.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6.emf"/><Relationship Id="rId5" Type="http://schemas.openxmlformats.org/officeDocument/2006/relationships/oleObject" Target="../embeddings/oleObject54.bin"/><Relationship Id="rId4" Type="http://schemas.openxmlformats.org/officeDocument/2006/relationships/image" Target="../media/image7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emf"/><Relationship Id="rId5" Type="http://schemas.openxmlformats.org/officeDocument/2006/relationships/oleObject" Target="../embeddings/oleObject7.bin"/><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4.emf"/><Relationship Id="rId2" Type="http://schemas.openxmlformats.org/officeDocument/2006/relationships/notesSlide" Target="../notesSlides/notesSlide7.xml"/><Relationship Id="rId16" Type="http://schemas.openxmlformats.org/officeDocument/2006/relationships/image" Target="../media/image15.emf"/><Relationship Id="rId1" Type="http://schemas.openxmlformats.org/officeDocument/2006/relationships/slideLayout" Target="../slideLayouts/slideLayout13.xml"/><Relationship Id="rId6" Type="http://schemas.openxmlformats.org/officeDocument/2006/relationships/image" Target="../media/image11.e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13.emf"/><Relationship Id="rId4" Type="http://schemas.openxmlformats.org/officeDocument/2006/relationships/image" Target="../media/image9.emf"/><Relationship Id="rId9" Type="http://schemas.openxmlformats.org/officeDocument/2006/relationships/oleObject" Target="../embeddings/oleObject11.bin"/><Relationship Id="rId1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7.emf"/><Relationship Id="rId5" Type="http://schemas.openxmlformats.org/officeDocument/2006/relationships/oleObject" Target="../embeddings/oleObject16.bin"/><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emf"/><Relationship Id="rId5" Type="http://schemas.openxmlformats.org/officeDocument/2006/relationships/oleObject" Target="../embeddings/oleObject18.bin"/><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en-US" dirty="0">
                <a:ea typeface="ＭＳ Ｐゴシック" panose="020B0600070205080204" pitchFamily="34" charset="-128"/>
              </a:rPr>
              <a:t>BPMN Introduction </a:t>
            </a:r>
            <a:endParaRPr lang="et-EE" altLang="en-US" dirty="0">
              <a:ea typeface="ＭＳ Ｐゴシック" panose="020B0600070205080204" pitchFamily="34" charset="-128"/>
            </a:endParaRPr>
          </a:p>
        </p:txBody>
      </p:sp>
      <p:sp>
        <p:nvSpPr>
          <p:cNvPr id="24578" name="Content Placeholder 2"/>
          <p:cNvSpPr>
            <a:spLocks noGrp="1"/>
          </p:cNvSpPr>
          <p:nvPr>
            <p:ph idx="1"/>
          </p:nvPr>
        </p:nvSpPr>
        <p:spPr>
          <a:xfrm>
            <a:off x="236217" y="1137944"/>
            <a:ext cx="8509426" cy="1943100"/>
          </a:xfrm>
        </p:spPr>
        <p:txBody>
          <a:bodyPr>
            <a:noAutofit/>
          </a:bodyPr>
          <a:lstStyle/>
          <a:p>
            <a:pPr marL="0" indent="0">
              <a:buNone/>
            </a:pPr>
            <a:endParaRPr lang="en-AU" altLang="en-US" dirty="0">
              <a:ea typeface="ＭＳ Ｐゴシック" panose="020B0600070205080204" pitchFamily="34" charset="-128"/>
            </a:endParaRPr>
          </a:p>
          <a:p>
            <a:pPr marL="0" indent="0">
              <a:buNone/>
            </a:pPr>
            <a:r>
              <a:rPr lang="en-AU" altLang="en-US" dirty="0">
                <a:ea typeface="ＭＳ Ｐゴシック" panose="020B0600070205080204" pitchFamily="34" charset="-128"/>
              </a:rPr>
              <a:t>A BPMN process model is a graph consisting of four types of </a:t>
            </a:r>
            <a:r>
              <a:rPr lang="en-AU" altLang="en-US" b="1" dirty="0">
                <a:ea typeface="ＭＳ Ｐゴシック" panose="020B0600070205080204" pitchFamily="34" charset="-128"/>
              </a:rPr>
              <a:t>core elements</a:t>
            </a:r>
            <a:r>
              <a:rPr lang="en-AU" altLang="en-US" dirty="0">
                <a:ea typeface="ＭＳ Ｐゴシック" panose="020B0600070205080204" pitchFamily="34" charset="-128"/>
              </a:rPr>
              <a:t>:</a:t>
            </a:r>
          </a:p>
          <a:p>
            <a:endParaRPr lang="et-EE" altLang="en-US" dirty="0">
              <a:ea typeface="ＭＳ Ｐゴシック" panose="020B0600070205080204" pitchFamily="34" charset="-128"/>
            </a:endParaRPr>
          </a:p>
        </p:txBody>
      </p:sp>
      <p:graphicFrame>
        <p:nvGraphicFramePr>
          <p:cNvPr id="5" name="Object 8"/>
          <p:cNvGraphicFramePr>
            <a:graphicFrameLocks noChangeAspect="1"/>
          </p:cNvGraphicFramePr>
          <p:nvPr>
            <p:extLst>
              <p:ext uri="{D42A27DB-BD31-4B8C-83A1-F6EECF244321}">
                <p14:modId xmlns:p14="http://schemas.microsoft.com/office/powerpoint/2010/main" val="2911253542"/>
              </p:ext>
            </p:extLst>
          </p:nvPr>
        </p:nvGraphicFramePr>
        <p:xfrm>
          <a:off x="515143" y="3188028"/>
          <a:ext cx="1612900" cy="1092200"/>
        </p:xfrm>
        <a:graphic>
          <a:graphicData uri="http://schemas.openxmlformats.org/presentationml/2006/ole">
            <mc:AlternateContent xmlns:mc="http://schemas.openxmlformats.org/markup-compatibility/2006">
              <mc:Choice xmlns:v="urn:schemas-microsoft-com:vml" Requires="v">
                <p:oleObj name="Visio" r:id="rId3" imgW="1117640" imgH="757595" progId="Visio.Drawing.11">
                  <p:embed/>
                </p:oleObj>
              </mc:Choice>
              <mc:Fallback>
                <p:oleObj name="Visio" r:id="rId3" imgW="1117640" imgH="7575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43" y="3188028"/>
                        <a:ext cx="16129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1180508258"/>
              </p:ext>
            </p:extLst>
          </p:nvPr>
        </p:nvGraphicFramePr>
        <p:xfrm>
          <a:off x="5314647" y="3233270"/>
          <a:ext cx="1054100" cy="1054100"/>
        </p:xfrm>
        <a:graphic>
          <a:graphicData uri="http://schemas.openxmlformats.org/presentationml/2006/ole">
            <mc:AlternateContent xmlns:mc="http://schemas.openxmlformats.org/markup-compatibility/2006">
              <mc:Choice xmlns:v="urn:schemas-microsoft-com:vml" Requires="v">
                <p:oleObj name="Visio" r:id="rId5" imgW="577572" imgH="577572" progId="Visio.Drawing.11">
                  <p:embed/>
                </p:oleObj>
              </mc:Choice>
              <mc:Fallback>
                <p:oleObj name="Visio" r:id="rId5" imgW="577572" imgH="57757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4647" y="3233270"/>
                        <a:ext cx="10541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949224739"/>
              </p:ext>
            </p:extLst>
          </p:nvPr>
        </p:nvGraphicFramePr>
        <p:xfrm>
          <a:off x="2694338" y="3403134"/>
          <a:ext cx="661987" cy="661987"/>
        </p:xfrm>
        <a:graphic>
          <a:graphicData uri="http://schemas.openxmlformats.org/presentationml/2006/ole">
            <mc:AlternateContent xmlns:mc="http://schemas.openxmlformats.org/markup-compatibility/2006">
              <mc:Choice xmlns:v="urn:schemas-microsoft-com:vml" Requires="v">
                <p:oleObj name="Visio" r:id="rId7" imgW="397550" imgH="397550" progId="Visio.Drawing.11">
                  <p:embed/>
                </p:oleObj>
              </mc:Choice>
              <mc:Fallback>
                <p:oleObj name="Visio" r:id="rId7" imgW="397550" imgH="39755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4338" y="3403134"/>
                        <a:ext cx="66198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1"/>
          <p:cNvGraphicFramePr>
            <a:graphicFrameLocks noChangeAspect="1"/>
          </p:cNvGraphicFramePr>
          <p:nvPr>
            <p:extLst>
              <p:ext uri="{D42A27DB-BD31-4B8C-83A1-F6EECF244321}">
                <p14:modId xmlns:p14="http://schemas.microsoft.com/office/powerpoint/2010/main" val="2237885702"/>
              </p:ext>
            </p:extLst>
          </p:nvPr>
        </p:nvGraphicFramePr>
        <p:xfrm>
          <a:off x="3659847" y="3396740"/>
          <a:ext cx="714375" cy="714375"/>
        </p:xfrm>
        <a:graphic>
          <a:graphicData uri="http://schemas.openxmlformats.org/presentationml/2006/ole">
            <mc:AlternateContent xmlns:mc="http://schemas.openxmlformats.org/markup-compatibility/2006">
              <mc:Choice xmlns:v="urn:schemas-microsoft-com:vml" Requires="v">
                <p:oleObj name="Visio" r:id="rId9" imgW="428054" imgH="428387" progId="Visio.Drawing.11">
                  <p:embed/>
                </p:oleObj>
              </mc:Choice>
              <mc:Fallback>
                <p:oleObj name="Visio" r:id="rId9" imgW="428054" imgH="428387"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9847" y="3396740"/>
                        <a:ext cx="7143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3011845316"/>
              </p:ext>
            </p:extLst>
          </p:nvPr>
        </p:nvGraphicFramePr>
        <p:xfrm>
          <a:off x="7070608" y="3634908"/>
          <a:ext cx="1270000" cy="250825"/>
        </p:xfrm>
        <a:graphic>
          <a:graphicData uri="http://schemas.openxmlformats.org/presentationml/2006/ole">
            <mc:AlternateContent xmlns:mc="http://schemas.openxmlformats.org/markup-compatibility/2006">
              <mc:Choice xmlns:v="urn:schemas-microsoft-com:vml" Requires="v">
                <p:oleObj name="Visio" r:id="rId11" imgW="498062" imgH="98762" progId="Visio.Drawing.11">
                  <p:embed/>
                </p:oleObj>
              </mc:Choice>
              <mc:Fallback>
                <p:oleObj name="Visio" r:id="rId11" imgW="498062" imgH="9876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70608" y="3634908"/>
                        <a:ext cx="1270000"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9"/>
          <p:cNvSpPr txBox="1">
            <a:spLocks noChangeArrowheads="1"/>
          </p:cNvSpPr>
          <p:nvPr/>
        </p:nvSpPr>
        <p:spPr bwMode="auto">
          <a:xfrm>
            <a:off x="798052" y="4434440"/>
            <a:ext cx="1047082" cy="430887"/>
          </a:xfrm>
          <a:prstGeom prst="rect">
            <a:avLst/>
          </a:prstGeom>
          <a:noFill/>
          <a:ln w="9525">
            <a:noFill/>
            <a:miter lim="800000"/>
            <a:headEnd/>
            <a:tailEnd/>
          </a:ln>
          <a:effectLst/>
        </p:spPr>
        <p:txBody>
          <a:bodyPr wrap="none">
            <a:spAutoFit/>
          </a:bodyPr>
          <a:lstStyle/>
          <a:p>
            <a:pPr algn="l"/>
            <a:r>
              <a:rPr lang="en-AU" u="none" dirty="0"/>
              <a:t>activity</a:t>
            </a:r>
          </a:p>
        </p:txBody>
      </p:sp>
      <p:sp>
        <p:nvSpPr>
          <p:cNvPr id="11" name="Text Box 10"/>
          <p:cNvSpPr txBox="1">
            <a:spLocks noChangeArrowheads="1"/>
          </p:cNvSpPr>
          <p:nvPr/>
        </p:nvSpPr>
        <p:spPr bwMode="auto">
          <a:xfrm>
            <a:off x="5204289" y="4427298"/>
            <a:ext cx="1225550" cy="427038"/>
          </a:xfrm>
          <a:prstGeom prst="rect">
            <a:avLst/>
          </a:prstGeom>
          <a:noFill/>
          <a:ln w="9525">
            <a:noFill/>
            <a:miter lim="800000"/>
            <a:headEnd/>
            <a:tailEnd/>
          </a:ln>
          <a:effectLst/>
        </p:spPr>
        <p:txBody>
          <a:bodyPr wrap="none">
            <a:spAutoFit/>
          </a:bodyPr>
          <a:lstStyle/>
          <a:p>
            <a:pPr algn="l"/>
            <a:r>
              <a:rPr lang="en-AU" u="none"/>
              <a:t>gateway</a:t>
            </a:r>
          </a:p>
        </p:txBody>
      </p:sp>
      <p:sp>
        <p:nvSpPr>
          <p:cNvPr id="12" name="Text Box 9"/>
          <p:cNvSpPr txBox="1">
            <a:spLocks noChangeArrowheads="1"/>
          </p:cNvSpPr>
          <p:nvPr/>
        </p:nvSpPr>
        <p:spPr bwMode="auto">
          <a:xfrm>
            <a:off x="3090530" y="4452678"/>
            <a:ext cx="868363" cy="427037"/>
          </a:xfrm>
          <a:prstGeom prst="rect">
            <a:avLst/>
          </a:prstGeom>
          <a:noFill/>
          <a:ln w="9525">
            <a:noFill/>
            <a:miter lim="800000"/>
            <a:headEnd/>
            <a:tailEnd/>
          </a:ln>
          <a:effectLst/>
        </p:spPr>
        <p:txBody>
          <a:bodyPr wrap="none">
            <a:spAutoFit/>
          </a:bodyPr>
          <a:lstStyle/>
          <a:p>
            <a:pPr algn="l"/>
            <a:r>
              <a:rPr lang="en-AU" u="none" dirty="0"/>
              <a:t>event</a:t>
            </a:r>
          </a:p>
        </p:txBody>
      </p:sp>
      <p:sp>
        <p:nvSpPr>
          <p:cNvPr id="13" name="Text Box 8"/>
          <p:cNvSpPr txBox="1">
            <a:spLocks noChangeArrowheads="1"/>
          </p:cNvSpPr>
          <p:nvPr/>
        </p:nvSpPr>
        <p:spPr bwMode="auto">
          <a:xfrm>
            <a:off x="6888041" y="4438290"/>
            <a:ext cx="1500119" cy="769441"/>
          </a:xfrm>
          <a:prstGeom prst="rect">
            <a:avLst/>
          </a:prstGeom>
          <a:noFill/>
          <a:ln w="9525">
            <a:noFill/>
            <a:miter lim="800000"/>
            <a:headEnd/>
            <a:tailEnd/>
          </a:ln>
          <a:effectLst/>
        </p:spPr>
        <p:txBody>
          <a:bodyPr wrap="square">
            <a:spAutoFit/>
          </a:bodyPr>
          <a:lstStyle/>
          <a:p>
            <a:r>
              <a:rPr lang="en-AU" u="none" dirty="0"/>
              <a:t>sequence flow</a:t>
            </a:r>
          </a:p>
        </p:txBody>
      </p:sp>
      <p:sp>
        <p:nvSpPr>
          <p:cNvPr id="14" name="Text Box 9"/>
          <p:cNvSpPr txBox="1">
            <a:spLocks noChangeArrowheads="1"/>
          </p:cNvSpPr>
          <p:nvPr/>
        </p:nvSpPr>
        <p:spPr bwMode="auto">
          <a:xfrm>
            <a:off x="2669371" y="3994843"/>
            <a:ext cx="734496" cy="430887"/>
          </a:xfrm>
          <a:prstGeom prst="rect">
            <a:avLst/>
          </a:prstGeom>
          <a:noFill/>
          <a:ln w="9525">
            <a:noFill/>
            <a:miter lim="800000"/>
            <a:headEnd/>
            <a:tailEnd/>
          </a:ln>
          <a:effectLst/>
        </p:spPr>
        <p:txBody>
          <a:bodyPr wrap="none">
            <a:spAutoFit/>
          </a:bodyPr>
          <a:lstStyle/>
          <a:p>
            <a:pPr algn="l"/>
            <a:r>
              <a:rPr lang="en-AU" u="none" dirty="0"/>
              <a:t>start</a:t>
            </a:r>
          </a:p>
        </p:txBody>
      </p:sp>
      <p:sp>
        <p:nvSpPr>
          <p:cNvPr id="15" name="Text Box 9"/>
          <p:cNvSpPr txBox="1">
            <a:spLocks noChangeArrowheads="1"/>
          </p:cNvSpPr>
          <p:nvPr/>
        </p:nvSpPr>
        <p:spPr bwMode="auto">
          <a:xfrm>
            <a:off x="3683866" y="3992918"/>
            <a:ext cx="655949" cy="430887"/>
          </a:xfrm>
          <a:prstGeom prst="rect">
            <a:avLst/>
          </a:prstGeom>
          <a:noFill/>
          <a:ln w="9525">
            <a:noFill/>
            <a:miter lim="800000"/>
            <a:headEnd/>
            <a:tailEnd/>
          </a:ln>
          <a:effectLst/>
        </p:spPr>
        <p:txBody>
          <a:bodyPr wrap="none">
            <a:spAutoFit/>
          </a:bodyPr>
          <a:lstStyle/>
          <a:p>
            <a:pPr algn="l"/>
            <a:r>
              <a:rPr lang="en-AU" u="none" dirty="0"/>
              <a:t>end</a:t>
            </a:r>
          </a:p>
        </p:txBody>
      </p:sp>
    </p:spTree>
    <p:extLst>
      <p:ext uri="{BB962C8B-B14F-4D97-AF65-F5344CB8AC3E}">
        <p14:creationId xmlns:p14="http://schemas.microsoft.com/office/powerpoint/2010/main" val="41175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243" b="459"/>
          <a:stretch/>
        </p:blipFill>
        <p:spPr>
          <a:xfrm>
            <a:off x="182371" y="1887860"/>
            <a:ext cx="8400011" cy="3424921"/>
          </a:xfrm>
        </p:spPr>
      </p:pic>
      <p:sp>
        <p:nvSpPr>
          <p:cNvPr id="3" name="Title 2"/>
          <p:cNvSpPr>
            <a:spLocks noGrp="1"/>
          </p:cNvSpPr>
          <p:nvPr>
            <p:ph type="title"/>
          </p:nvPr>
        </p:nvSpPr>
        <p:spPr/>
        <p:txBody>
          <a:bodyPr/>
          <a:lstStyle/>
          <a:p>
            <a:r>
              <a:rPr lang="en-AU" dirty="0"/>
              <a:t>Example: XOR Gateway</a:t>
            </a:r>
          </a:p>
        </p:txBody>
      </p:sp>
      <p:sp>
        <p:nvSpPr>
          <p:cNvPr id="6" name="Slide Number Placeholder 1"/>
          <p:cNvSpPr>
            <a:spLocks noGrp="1"/>
          </p:cNvSpPr>
          <p:nvPr>
            <p:ph type="sldNum" sz="quarter" idx="11"/>
          </p:nvPr>
        </p:nvSpPr>
        <p:spPr>
          <a:xfrm>
            <a:off x="8246751" y="6625771"/>
            <a:ext cx="533400" cy="152400"/>
          </a:xfrm>
        </p:spPr>
        <p:txBody>
          <a:bodyPr/>
          <a:lstStyle/>
          <a:p>
            <a:r>
              <a:rPr lang="en-AU" dirty="0">
                <a:solidFill>
                  <a:prstClr val="black">
                    <a:lumMod val="50000"/>
                    <a:lumOff val="50000"/>
                  </a:prstClr>
                </a:solidFill>
              </a:rPr>
              <a:t>5</a:t>
            </a:r>
          </a:p>
        </p:txBody>
      </p:sp>
      <p:sp>
        <p:nvSpPr>
          <p:cNvPr id="7" name="Oval 6"/>
          <p:cNvSpPr/>
          <p:nvPr/>
        </p:nvSpPr>
        <p:spPr>
          <a:xfrm>
            <a:off x="371439" y="344506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 name="Rounded Rectangle 1"/>
          <p:cNvSpPr/>
          <p:nvPr/>
        </p:nvSpPr>
        <p:spPr>
          <a:xfrm>
            <a:off x="4360984" y="1893271"/>
            <a:ext cx="1022613" cy="83910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0" name="Oval 9"/>
          <p:cNvSpPr/>
          <p:nvPr/>
        </p:nvSpPr>
        <p:spPr>
          <a:xfrm>
            <a:off x="5972364" y="2224287"/>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1" name="Rounded Rectangle 10"/>
          <p:cNvSpPr/>
          <p:nvPr/>
        </p:nvSpPr>
        <p:spPr>
          <a:xfrm>
            <a:off x="4360983" y="3108641"/>
            <a:ext cx="1022613" cy="83910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2" name="Oval 11"/>
          <p:cNvSpPr/>
          <p:nvPr/>
        </p:nvSpPr>
        <p:spPr>
          <a:xfrm>
            <a:off x="5610752" y="344506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3" name="Rectangle 5"/>
          <p:cNvSpPr>
            <a:spLocks noChangeArrowheads="1"/>
          </p:cNvSpPr>
          <p:nvPr/>
        </p:nvSpPr>
        <p:spPr bwMode="auto">
          <a:xfrm>
            <a:off x="467544" y="958761"/>
            <a:ext cx="4526487" cy="461665"/>
          </a:xfrm>
          <a:prstGeom prst="rect">
            <a:avLst/>
          </a:prstGeom>
          <a:noFill/>
          <a:ln w="9525">
            <a:noFill/>
            <a:miter lim="800000"/>
            <a:headEnd/>
            <a:tailEnd/>
          </a:ln>
          <a:effectLst/>
        </p:spPr>
        <p:txBody>
          <a:bodyPr wrap="square">
            <a:spAutoFit/>
          </a:bodyPr>
          <a:lstStyle/>
          <a:p>
            <a:pPr algn="l"/>
            <a:r>
              <a:rPr lang="en-AU" sz="2400" b="1" u="none" dirty="0">
                <a:solidFill>
                  <a:schemeClr val="tx1">
                    <a:lumMod val="75000"/>
                    <a:lumOff val="25000"/>
                  </a:schemeClr>
                </a:solidFill>
                <a:latin typeface="+mj-lt"/>
              </a:rPr>
              <a:t>Invoice checking process</a:t>
            </a:r>
          </a:p>
        </p:txBody>
      </p:sp>
    </p:spTree>
    <p:extLst>
      <p:ext uri="{BB962C8B-B14F-4D97-AF65-F5344CB8AC3E}">
        <p14:creationId xmlns:p14="http://schemas.microsoft.com/office/powerpoint/2010/main" val="122714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6.93889E-18 -1.85185E-6 L 0.21736 -0.00069 " pathEditMode="relative" rAng="0" ptsTypes="AA">
                                      <p:cBhvr>
                                        <p:cTn id="13" dur="2000" fill="hold"/>
                                        <p:tgtEl>
                                          <p:spTgt spid="7"/>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fill="hold" grpId="10" nodeType="clickEffect">
                                  <p:stCondLst>
                                    <p:cond delay="0"/>
                                  </p:stCondLst>
                                  <p:childTnLst>
                                    <p:animMotion origin="layout" path="M 0.21736 -0.00069 L 0.23142 -0.00069 C 0.23767 -0.00069 0.24583 -0.04954 0.24583 -0.08912 L 0.24583 -0.17731 " pathEditMode="relative" rAng="0" ptsTypes="AAAA">
                                      <p:cBhvr>
                                        <p:cTn id="17" dur="1500" fill="hold"/>
                                        <p:tgtEl>
                                          <p:spTgt spid="7"/>
                                        </p:tgtEl>
                                        <p:attrNameLst>
                                          <p:attrName>ppt_x</p:attrName>
                                          <p:attrName>ppt_y</p:attrName>
                                        </p:attrNameLst>
                                      </p:cBhvr>
                                      <p:rCtr x="1424" y="-8843"/>
                                    </p:animMotion>
                                  </p:childTnLst>
                                </p:cTn>
                              </p:par>
                            </p:childTnLst>
                          </p:cTn>
                        </p:par>
                        <p:par>
                          <p:cTn id="18" fill="hold">
                            <p:stCondLst>
                              <p:cond delay="1500"/>
                            </p:stCondLst>
                            <p:childTnLst>
                              <p:par>
                                <p:cTn id="19" presetID="63" presetClass="path" presetSubtype="0" decel="50000" fill="hold" grpId="11" nodeType="afterEffect">
                                  <p:stCondLst>
                                    <p:cond delay="0"/>
                                  </p:stCondLst>
                                  <p:childTnLst>
                                    <p:animMotion origin="layout" path="M 0.24583 -0.17731 L 0.35243 -0.17662 " pathEditMode="relative" rAng="0" ptsTypes="AA">
                                      <p:cBhvr>
                                        <p:cTn id="20" dur="1500" fill="hold"/>
                                        <p:tgtEl>
                                          <p:spTgt spid="7"/>
                                        </p:tgtEl>
                                        <p:attrNameLst>
                                          <p:attrName>ppt_x</p:attrName>
                                          <p:attrName>ppt_y</p:attrName>
                                        </p:attrNameLst>
                                      </p:cBhvr>
                                      <p:rCtr x="5330" y="23"/>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2" nodeType="clickEffect">
                                  <p:stCondLst>
                                    <p:cond delay="0"/>
                                  </p:stCondLst>
                                  <p:childTnLst>
                                    <p:animMotion origin="layout" path="M 0.35243 -0.17662 L 0.61389 -0.17986 " pathEditMode="relative" rAng="0" ptsTypes="AA">
                                      <p:cBhvr>
                                        <p:cTn id="24" dur="1500" fill="hold"/>
                                        <p:tgtEl>
                                          <p:spTgt spid="7"/>
                                        </p:tgtEl>
                                        <p:attrNameLst>
                                          <p:attrName>ppt_x</p:attrName>
                                          <p:attrName>ppt_y</p:attrName>
                                        </p:attrNameLst>
                                      </p:cBhvr>
                                      <p:rCtr x="13281" y="-116"/>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3" nodeType="clickEffect">
                                  <p:stCondLst>
                                    <p:cond delay="0"/>
                                  </p:stCondLst>
                                  <p:childTnLst>
                                    <p:animMotion origin="layout" path="M 0.21215 -0.00069 L 0.35851 -0.00023 " pathEditMode="relative" rAng="0" ptsTypes="AA">
                                      <p:cBhvr>
                                        <p:cTn id="28" dur="2000" fill="hold"/>
                                        <p:tgtEl>
                                          <p:spTgt spid="7"/>
                                        </p:tgtEl>
                                        <p:attrNameLst>
                                          <p:attrName>ppt_x</p:attrName>
                                          <p:attrName>ppt_y</p:attrName>
                                        </p:attrNameLst>
                                      </p:cBhvr>
                                      <p:rCtr x="7309" y="23"/>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decel="50000" fill="hold" grpId="5" nodeType="clickEffect">
                                  <p:stCondLst>
                                    <p:cond delay="0"/>
                                  </p:stCondLst>
                                  <p:childTnLst>
                                    <p:animMotion origin="layout" path="M 0.35851 -0.00023 L 0.57396 -0.00092 " pathEditMode="relative" rAng="0" ptsTypes="AA">
                                      <p:cBhvr>
                                        <p:cTn id="32" dur="2000" fill="hold"/>
                                        <p:tgtEl>
                                          <p:spTgt spid="7"/>
                                        </p:tgtEl>
                                        <p:attrNameLst>
                                          <p:attrName>ppt_x</p:attrName>
                                          <p:attrName>ppt_y</p:attrName>
                                        </p:attrNameLst>
                                      </p:cBhvr>
                                      <p:rCtr x="10764" y="-46"/>
                                    </p:animMotion>
                                  </p:childTnLst>
                                </p:cTn>
                              </p:par>
                            </p:childTnLst>
                          </p:cTn>
                        </p:par>
                      </p:childTnLst>
                    </p:cTn>
                  </p:par>
                  <p:par>
                    <p:cTn id="33" fill="hold">
                      <p:stCondLst>
                        <p:cond delay="indefinite"/>
                      </p:stCondLst>
                      <p:childTnLst>
                        <p:par>
                          <p:cTn id="34" fill="hold">
                            <p:stCondLst>
                              <p:cond delay="0"/>
                            </p:stCondLst>
                            <p:childTnLst>
                              <p:par>
                                <p:cTn id="35" presetID="50" presetClass="path" presetSubtype="0" accel="50000" fill="hold" grpId="2" nodeType="clickEffect">
                                  <p:stCondLst>
                                    <p:cond delay="0"/>
                                  </p:stCondLst>
                                  <p:childTnLst>
                                    <p:animMotion origin="layout" path="M 0.21736 -0.00069 L 0.23125 -0.00069 C 0.23767 -0.00069 0.24566 0.05347 0.24566 0.09792 L 0.24566 0.19722 " pathEditMode="relative" rAng="0" ptsTypes="AAAA">
                                      <p:cBhvr>
                                        <p:cTn id="36" dur="1500" fill="hold"/>
                                        <p:tgtEl>
                                          <p:spTgt spid="7"/>
                                        </p:tgtEl>
                                        <p:attrNameLst>
                                          <p:attrName>ppt_x</p:attrName>
                                          <p:attrName>ppt_y</p:attrName>
                                        </p:attrNameLst>
                                      </p:cBhvr>
                                      <p:rCtr x="1406" y="9884"/>
                                    </p:animMotion>
                                  </p:childTnLst>
                                </p:cTn>
                              </p:par>
                            </p:childTnLst>
                          </p:cTn>
                        </p:par>
                        <p:par>
                          <p:cTn id="37" fill="hold">
                            <p:stCondLst>
                              <p:cond delay="1500"/>
                            </p:stCondLst>
                            <p:childTnLst>
                              <p:par>
                                <p:cTn id="38" presetID="63" presetClass="path" presetSubtype="0" decel="50000" fill="hold" grpId="7" nodeType="afterEffect">
                                  <p:stCondLst>
                                    <p:cond delay="0"/>
                                  </p:stCondLst>
                                  <p:childTnLst>
                                    <p:animMotion origin="layout" path="M 0.24566 0.19722 L 0.35955 0.2 " pathEditMode="fixed" rAng="0" ptsTypes="AA">
                                      <p:cBhvr>
                                        <p:cTn id="39" dur="1500" fill="hold"/>
                                        <p:tgtEl>
                                          <p:spTgt spid="7"/>
                                        </p:tgtEl>
                                        <p:attrNameLst>
                                          <p:attrName>ppt_x</p:attrName>
                                          <p:attrName>ppt_y</p:attrName>
                                        </p:attrNameLst>
                                      </p:cBhvr>
                                      <p:rCtr x="5694" y="139"/>
                                    </p:animMotion>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grpId="8" nodeType="clickEffect">
                                  <p:stCondLst>
                                    <p:cond delay="0"/>
                                  </p:stCondLst>
                                  <p:childTnLst>
                                    <p:animMotion origin="layout" path="M 0.35955 0.2 L 0.61198 0.19722 " pathEditMode="relative" rAng="0" ptsTypes="AA">
                                      <p:cBhvr>
                                        <p:cTn id="43" dur="2000" fill="hold"/>
                                        <p:tgtEl>
                                          <p:spTgt spid="7"/>
                                        </p:tgtEl>
                                        <p:attrNameLst>
                                          <p:attrName>ppt_x</p:attrName>
                                          <p:attrName>ppt_y</p:attrName>
                                        </p:attrNameLst>
                                      </p:cBhvr>
                                      <p:rCtr x="12622" y="-139"/>
                                    </p:animMotion>
                                  </p:childTnLst>
                                </p:cTn>
                              </p:par>
                            </p:childTnLst>
                          </p:cTn>
                        </p:par>
                      </p:childTnLst>
                    </p:cTn>
                  </p:par>
                  <p:par>
                    <p:cTn id="44" fill="hold">
                      <p:stCondLst>
                        <p:cond delay="indefinite"/>
                      </p:stCondLst>
                      <p:childTnLst>
                        <p:par>
                          <p:cTn id="45" fill="hold">
                            <p:stCondLst>
                              <p:cond delay="0"/>
                            </p:stCondLst>
                            <p:childTnLst>
                              <p:par>
                                <p:cTn id="46" presetID="50" presetClass="path" presetSubtype="0" accel="50000" fill="hold" grpId="4" nodeType="clickEffect">
                                  <p:stCondLst>
                                    <p:cond delay="0"/>
                                  </p:stCondLst>
                                  <p:childTnLst>
                                    <p:animMotion origin="layout" path="M 0.61198 0.19792 L 0.62274 0.19792 C 0.6276 0.19792 0.63385 0.13565 0.63385 0.09514 L 0.63385 0.00046 " pathEditMode="relative" rAng="0" ptsTypes="AAAA">
                                      <p:cBhvr>
                                        <p:cTn id="47" dur="1250" fill="hold"/>
                                        <p:tgtEl>
                                          <p:spTgt spid="7"/>
                                        </p:tgtEl>
                                        <p:attrNameLst>
                                          <p:attrName>ppt_x</p:attrName>
                                          <p:attrName>ppt_y</p:attrName>
                                        </p:attrNameLst>
                                      </p:cBhvr>
                                      <p:rCtr x="1094" y="-9884"/>
                                    </p:animMotion>
                                  </p:childTnLst>
                                </p:cTn>
                              </p:par>
                            </p:childTnLst>
                          </p:cTn>
                        </p:par>
                        <p:par>
                          <p:cTn id="48" fill="hold">
                            <p:stCondLst>
                              <p:cond delay="1250"/>
                            </p:stCondLst>
                            <p:childTnLst>
                              <p:par>
                                <p:cTn id="49" presetID="63" presetClass="path" presetSubtype="0" decel="50000" fill="hold" grpId="15" nodeType="afterEffect">
                                  <p:stCondLst>
                                    <p:cond delay="0"/>
                                  </p:stCondLst>
                                  <p:childTnLst>
                                    <p:animMotion origin="layout" path="M 0.63403 0.00092 L 0.67552 -0.00069 " pathEditMode="relative" rAng="0" ptsTypes="AA">
                                      <p:cBhvr>
                                        <p:cTn id="50" dur="750" fill="hold"/>
                                        <p:tgtEl>
                                          <p:spTgt spid="7"/>
                                        </p:tgtEl>
                                        <p:attrNameLst>
                                          <p:attrName>ppt_x</p:attrName>
                                          <p:attrName>ppt_y</p:attrName>
                                        </p:attrNameLst>
                                      </p:cBhvr>
                                      <p:rCtr x="2101" y="46"/>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26" presetClass="emph" presetSubtype="0" fill="hold" grpId="0" nodeType="withEffect">
                                  <p:stCondLst>
                                    <p:cond delay="0"/>
                                  </p:stCondLst>
                                  <p:childTnLst>
                                    <p:animEffect transition="out" filter="fade">
                                      <p:cBhvr>
                                        <p:cTn id="56" dur="1000" tmFilter="0, 0; .2, .5; .8, .5; 1, 0"/>
                                        <p:tgtEl>
                                          <p:spTgt spid="2"/>
                                        </p:tgtEl>
                                      </p:cBhvr>
                                    </p:animEffect>
                                    <p:animScale>
                                      <p:cBhvr>
                                        <p:cTn id="57" dur="500" autoRev="1" fill="hold"/>
                                        <p:tgtEl>
                                          <p:spTgt spid="2"/>
                                        </p:tgtEl>
                                      </p:cBhvr>
                                      <p:by x="105000" y="105000"/>
                                    </p:animScale>
                                  </p:childTnLst>
                                </p:cTn>
                              </p:par>
                              <p:par>
                                <p:cTn id="58" presetID="10"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53" presetClass="exit" presetSubtype="32" fill="hold" grpId="6" nodeType="withEffect">
                                  <p:stCondLst>
                                    <p:cond delay="0"/>
                                  </p:stCondLst>
                                  <p:childTnLst>
                                    <p:anim calcmode="lin" valueType="num">
                                      <p:cBhvr>
                                        <p:cTn id="62" dur="500"/>
                                        <p:tgtEl>
                                          <p:spTgt spid="7"/>
                                        </p:tgtEl>
                                        <p:attrNameLst>
                                          <p:attrName>ppt_w</p:attrName>
                                        </p:attrNameLst>
                                      </p:cBhvr>
                                      <p:tavLst>
                                        <p:tav tm="0">
                                          <p:val>
                                            <p:strVal val="ppt_w"/>
                                          </p:val>
                                        </p:tav>
                                        <p:tav tm="100000">
                                          <p:val>
                                            <p:fltVal val="0"/>
                                          </p:val>
                                        </p:tav>
                                      </p:tavLst>
                                    </p:anim>
                                    <p:anim calcmode="lin" valueType="num">
                                      <p:cBhvr>
                                        <p:cTn id="63" dur="500"/>
                                        <p:tgtEl>
                                          <p:spTgt spid="7"/>
                                        </p:tgtEl>
                                        <p:attrNameLst>
                                          <p:attrName>ppt_h</p:attrName>
                                        </p:attrNameLst>
                                      </p:cBhvr>
                                      <p:tavLst>
                                        <p:tav tm="0">
                                          <p:val>
                                            <p:strVal val="ppt_h"/>
                                          </p:val>
                                        </p:tav>
                                        <p:tav tm="100000">
                                          <p:val>
                                            <p:fltVal val="0"/>
                                          </p:val>
                                        </p:tav>
                                      </p:tavLst>
                                    </p:anim>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childTnLst>
                          </p:cTn>
                        </p:par>
                        <p:par>
                          <p:cTn id="66" fill="hold">
                            <p:stCondLst>
                              <p:cond delay="1000"/>
                            </p:stCondLst>
                            <p:childTnLst>
                              <p:par>
                                <p:cTn id="67" presetID="10" presetClass="exit" presetSubtype="0" fill="hold" grpId="2" nodeType="afterEffect">
                                  <p:stCondLst>
                                    <p:cond delay="0"/>
                                  </p:stCondLst>
                                  <p:childTnLst>
                                    <p:animEffect transition="out" filter="fade">
                                      <p:cBhvr>
                                        <p:cTn id="68" dur="500"/>
                                        <p:tgtEl>
                                          <p:spTgt spid="2"/>
                                        </p:tgtEl>
                                      </p:cBhvr>
                                    </p:animEffect>
                                    <p:set>
                                      <p:cBhvr>
                                        <p:cTn id="69" dur="1" fill="hold">
                                          <p:stCondLst>
                                            <p:cond delay="499"/>
                                          </p:stCondLst>
                                        </p:cTn>
                                        <p:tgtEl>
                                          <p:spTgt spid="2"/>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0"/>
                                        </p:tgtEl>
                                        <p:attrNameLst>
                                          <p:attrName>style.visibility</p:attrName>
                                        </p:attrNameLst>
                                      </p:cBhvr>
                                      <p:to>
                                        <p:strVal val="hidden"/>
                                      </p:to>
                                    </p:set>
                                  </p:childTnLst>
                                </p:cTn>
                              </p:par>
                              <p:par>
                                <p:cTn id="72" presetID="1" presetClass="entr" presetSubtype="0" fill="hold" grpId="18" nodeType="withEffect">
                                  <p:stCondLst>
                                    <p:cond delay="0"/>
                                  </p:stCondLst>
                                  <p:childTnLst>
                                    <p:set>
                                      <p:cBhvr>
                                        <p:cTn id="73" dur="1" fill="hold">
                                          <p:stCondLst>
                                            <p:cond delay="0"/>
                                          </p:stCondLst>
                                        </p:cTn>
                                        <p:tgtEl>
                                          <p:spTgt spid="7"/>
                                        </p:tgtEl>
                                        <p:attrNameLst>
                                          <p:attrName>style.visibility</p:attrName>
                                        </p:attrNameLst>
                                      </p:cBhvr>
                                      <p:to>
                                        <p:strVal val="visible"/>
                                      </p:to>
                                    </p:set>
                                  </p:childTnLst>
                                </p:cTn>
                              </p:par>
                              <p:par>
                                <p:cTn id="74" presetID="50" presetClass="path" presetSubtype="0" accel="50000" fill="hold" grpId="13" nodeType="withEffect">
                                  <p:stCondLst>
                                    <p:cond delay="0"/>
                                  </p:stCondLst>
                                  <p:childTnLst>
                                    <p:animMotion origin="layout" path="M 0.61389 -0.17986 L 0.62361 -0.17986 C 0.6283 -0.17986 0.63403 -0.13009 0.63403 -0.09282 L 0.63403 0.00093 " pathEditMode="relative" rAng="0" ptsTypes="AAAA">
                                      <p:cBhvr>
                                        <p:cTn id="75" dur="1250" fill="hold"/>
                                        <p:tgtEl>
                                          <p:spTgt spid="7"/>
                                        </p:tgtEl>
                                        <p:attrNameLst>
                                          <p:attrName>ppt_x</p:attrName>
                                          <p:attrName>ppt_y</p:attrName>
                                        </p:attrNameLst>
                                      </p:cBhvr>
                                      <p:rCtr x="1007" y="9028"/>
                                    </p:animMotion>
                                  </p:childTnLst>
                                </p:cTn>
                              </p:par>
                            </p:childTnLst>
                          </p:cTn>
                        </p:par>
                        <p:par>
                          <p:cTn id="76" fill="hold">
                            <p:stCondLst>
                              <p:cond delay="2250"/>
                            </p:stCondLst>
                            <p:childTnLst>
                              <p:par>
                                <p:cTn id="77" presetID="63" presetClass="path" presetSubtype="0" decel="50000" fill="hold" grpId="14" nodeType="afterEffect">
                                  <p:stCondLst>
                                    <p:cond delay="0"/>
                                  </p:stCondLst>
                                  <p:childTnLst>
                                    <p:animMotion origin="layout" path="M 0.63403 0.00092 L 0.67552 -0.00069 " pathEditMode="relative" rAng="0" ptsTypes="AA">
                                      <p:cBhvr>
                                        <p:cTn id="78" dur="750" fill="hold"/>
                                        <p:tgtEl>
                                          <p:spTgt spid="7"/>
                                        </p:tgtEl>
                                        <p:attrNameLst>
                                          <p:attrName>ppt_x</p:attrName>
                                          <p:attrName>ppt_y</p:attrName>
                                        </p:attrNameLst>
                                      </p:cBhvr>
                                      <p:rCtr x="2101" y="116"/>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26" presetClass="emph" presetSubtype="0" fill="hold" grpId="0" nodeType="withEffect">
                                  <p:stCondLst>
                                    <p:cond delay="0"/>
                                  </p:stCondLst>
                                  <p:childTnLst>
                                    <p:animEffect transition="out" filter="fade">
                                      <p:cBhvr>
                                        <p:cTn id="84" dur="1000" tmFilter="0, 0; .2, .5; .8, .5; 1, 0"/>
                                        <p:tgtEl>
                                          <p:spTgt spid="11"/>
                                        </p:tgtEl>
                                      </p:cBhvr>
                                    </p:animEffect>
                                    <p:animScale>
                                      <p:cBhvr>
                                        <p:cTn id="85" dur="500" autoRev="1" fill="hold"/>
                                        <p:tgtEl>
                                          <p:spTgt spid="11"/>
                                        </p:tgtEl>
                                      </p:cBhvr>
                                      <p:by x="105000" y="105000"/>
                                    </p:animScale>
                                  </p:childTnLst>
                                </p:cTn>
                              </p:par>
                              <p:par>
                                <p:cTn id="86" presetID="10"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 presetClass="exit" presetSubtype="0" fill="hold" grpId="20" nodeType="withEffect">
                                  <p:stCondLst>
                                    <p:cond delay="0"/>
                                  </p:stCondLst>
                                  <p:childTnLst>
                                    <p:set>
                                      <p:cBhvr>
                                        <p:cTn id="90" dur="1" fill="hold">
                                          <p:stCondLst>
                                            <p:cond delay="0"/>
                                          </p:stCondLst>
                                        </p:cTn>
                                        <p:tgtEl>
                                          <p:spTgt spid="7"/>
                                        </p:tgtEl>
                                        <p:attrNameLst>
                                          <p:attrName>style.visibility</p:attrName>
                                        </p:attrNameLst>
                                      </p:cBhvr>
                                      <p:to>
                                        <p:strVal val="hidden"/>
                                      </p:to>
                                    </p:set>
                                  </p:childTnLst>
                                </p:cTn>
                              </p:par>
                            </p:childTnLst>
                          </p:cTn>
                        </p:par>
                        <p:par>
                          <p:cTn id="91" fill="hold">
                            <p:stCondLst>
                              <p:cond delay="1000"/>
                            </p:stCondLst>
                            <p:childTnLst>
                              <p:par>
                                <p:cTn id="92" presetID="10" presetClass="exit" presetSubtype="0" fill="hold" grpId="2" nodeType="afterEffect">
                                  <p:stCondLst>
                                    <p:cond delay="0"/>
                                  </p:stCondLst>
                                  <p:childTnLst>
                                    <p:animEffect transition="out" filter="fade">
                                      <p:cBhvr>
                                        <p:cTn id="93" dur="500"/>
                                        <p:tgtEl>
                                          <p:spTgt spid="11"/>
                                        </p:tgtEl>
                                      </p:cBhvr>
                                    </p:animEffect>
                                    <p:set>
                                      <p:cBhvr>
                                        <p:cTn id="94" dur="1" fill="hold">
                                          <p:stCondLst>
                                            <p:cond delay="499"/>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
                                        </p:tgtEl>
                                        <p:attrNameLst>
                                          <p:attrName>style.visibility</p:attrName>
                                        </p:attrNameLst>
                                      </p:cBhvr>
                                      <p:to>
                                        <p:strVal val="hidden"/>
                                      </p:to>
                                    </p:set>
                                  </p:childTnLst>
                                </p:cTn>
                              </p:par>
                              <p:par>
                                <p:cTn id="97" presetID="1" presetClass="entr" presetSubtype="0" fill="hold" grpId="19" nodeType="withEffect">
                                  <p:stCondLst>
                                    <p:cond delay="0"/>
                                  </p:stCondLst>
                                  <p:childTnLst>
                                    <p:set>
                                      <p:cBhvr>
                                        <p:cTn id="98" dur="1" fill="hold">
                                          <p:stCondLst>
                                            <p:cond delay="0"/>
                                          </p:stCondLst>
                                        </p:cTn>
                                        <p:tgtEl>
                                          <p:spTgt spid="7"/>
                                        </p:tgtEl>
                                        <p:attrNameLst>
                                          <p:attrName>style.visibility</p:attrName>
                                        </p:attrNameLst>
                                      </p:cBhvr>
                                      <p:to>
                                        <p:strVal val="visible"/>
                                      </p:to>
                                    </p:set>
                                  </p:childTnLst>
                                </p:cTn>
                              </p:par>
                              <p:par>
                                <p:cTn id="99" presetID="63" presetClass="path" presetSubtype="0" accel="50000" fill="hold" grpId="17" nodeType="withEffect">
                                  <p:stCondLst>
                                    <p:cond delay="0"/>
                                  </p:stCondLst>
                                  <p:childTnLst>
                                    <p:animMotion origin="layout" path="M 0.57396 -0.00092 L 0.63403 0.00093 " pathEditMode="relative" rAng="0" ptsTypes="AA">
                                      <p:cBhvr>
                                        <p:cTn id="100" dur="750" fill="hold"/>
                                        <p:tgtEl>
                                          <p:spTgt spid="7"/>
                                        </p:tgtEl>
                                        <p:attrNameLst>
                                          <p:attrName>ppt_x</p:attrName>
                                          <p:attrName>ppt_y</p:attrName>
                                        </p:attrNameLst>
                                      </p:cBhvr>
                                      <p:rCtr x="3316" y="-69"/>
                                    </p:animMotion>
                                  </p:childTnLst>
                                </p:cTn>
                              </p:par>
                            </p:childTnLst>
                          </p:cTn>
                        </p:par>
                        <p:par>
                          <p:cTn id="101" fill="hold">
                            <p:stCondLst>
                              <p:cond delay="1750"/>
                            </p:stCondLst>
                            <p:childTnLst>
                              <p:par>
                                <p:cTn id="102" presetID="63" presetClass="path" presetSubtype="0" decel="50000" fill="hold" grpId="16" nodeType="afterEffect">
                                  <p:stCondLst>
                                    <p:cond delay="0"/>
                                  </p:stCondLst>
                                  <p:childTnLst>
                                    <p:animMotion origin="layout" path="M 0.63403 0.00092 L 0.67552 -0.00069 " pathEditMode="relative" rAng="0" ptsTypes="AA">
                                      <p:cBhvr>
                                        <p:cTn id="103" dur="750" fill="hold"/>
                                        <p:tgtEl>
                                          <p:spTgt spid="7"/>
                                        </p:tgtEl>
                                        <p:attrNameLst>
                                          <p:attrName>ppt_x</p:attrName>
                                          <p:attrName>ppt_y</p:attrName>
                                        </p:attrNameLst>
                                      </p:cBhvr>
                                      <p:rCtr x="2066" y="46"/>
                                    </p:animMotion>
                                  </p:childTnLst>
                                </p:cTn>
                              </p:par>
                            </p:childTnLst>
                          </p:cTn>
                        </p:par>
                      </p:childTnLst>
                    </p:cTn>
                  </p:par>
                  <p:par>
                    <p:cTn id="104" fill="hold">
                      <p:stCondLst>
                        <p:cond delay="indefinite"/>
                      </p:stCondLst>
                      <p:childTnLst>
                        <p:par>
                          <p:cTn id="105" fill="hold">
                            <p:stCondLst>
                              <p:cond delay="0"/>
                            </p:stCondLst>
                            <p:childTnLst>
                              <p:par>
                                <p:cTn id="106" presetID="63" presetClass="path" presetSubtype="0" accel="50000" decel="50000" fill="hold" grpId="9" nodeType="clickEffect">
                                  <p:stCondLst>
                                    <p:cond delay="0"/>
                                  </p:stCondLst>
                                  <p:childTnLst>
                                    <p:animMotion origin="layout" path="M 0.67552 -0.00069 L 0.85955 -0.00023 " pathEditMode="relative" rAng="0" ptsTypes="AA">
                                      <p:cBhvr>
                                        <p:cTn id="107" dur="2000" fill="hold"/>
                                        <p:tgtEl>
                                          <p:spTgt spid="7"/>
                                        </p:tgtEl>
                                        <p:attrNameLst>
                                          <p:attrName>ppt_x</p:attrName>
                                          <p:attrName>ppt_y</p:attrName>
                                        </p:attrNameLst>
                                      </p:cBhvr>
                                      <p:rCtr x="9201" y="23"/>
                                    </p:animMotion>
                                  </p:childTnLst>
                                </p:cTn>
                              </p:par>
                            </p:childTnLst>
                          </p:cTn>
                        </p:par>
                        <p:par>
                          <p:cTn id="108" fill="hold">
                            <p:stCondLst>
                              <p:cond delay="2000"/>
                            </p:stCondLst>
                            <p:childTnLst>
                              <p:par>
                                <p:cTn id="109" presetID="53" presetClass="exit" presetSubtype="32" fill="hold" grpId="21" nodeType="afterEffect">
                                  <p:stCondLst>
                                    <p:cond delay="0"/>
                                  </p:stCondLst>
                                  <p:childTnLst>
                                    <p:anim calcmode="lin" valueType="num">
                                      <p:cBhvr>
                                        <p:cTn id="110" dur="500"/>
                                        <p:tgtEl>
                                          <p:spTgt spid="7"/>
                                        </p:tgtEl>
                                        <p:attrNameLst>
                                          <p:attrName>ppt_w</p:attrName>
                                        </p:attrNameLst>
                                      </p:cBhvr>
                                      <p:tavLst>
                                        <p:tav tm="0">
                                          <p:val>
                                            <p:strVal val="ppt_w"/>
                                          </p:val>
                                        </p:tav>
                                        <p:tav tm="100000">
                                          <p:val>
                                            <p:fltVal val="0"/>
                                          </p:val>
                                        </p:tav>
                                      </p:tavLst>
                                    </p:anim>
                                    <p:anim calcmode="lin" valueType="num">
                                      <p:cBhvr>
                                        <p:cTn id="111" dur="500"/>
                                        <p:tgtEl>
                                          <p:spTgt spid="7"/>
                                        </p:tgtEl>
                                        <p:attrNameLst>
                                          <p:attrName>ppt_h</p:attrName>
                                        </p:attrNameLst>
                                      </p:cBhvr>
                                      <p:tavLst>
                                        <p:tav tm="0">
                                          <p:val>
                                            <p:strVal val="ppt_h"/>
                                          </p:val>
                                        </p:tav>
                                        <p:tav tm="100000">
                                          <p:val>
                                            <p:fltVal val="0"/>
                                          </p:val>
                                        </p:tav>
                                      </p:tavLst>
                                    </p:anim>
                                    <p:animEffect transition="out" filter="fade">
                                      <p:cBhvr>
                                        <p:cTn id="112" dur="500"/>
                                        <p:tgtEl>
                                          <p:spTgt spid="7"/>
                                        </p:tgtEl>
                                      </p:cBhvr>
                                    </p:animEffect>
                                    <p:set>
                                      <p:cBhvr>
                                        <p:cTn id="1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P spid="7" grpId="14" animBg="1"/>
      <p:bldP spid="7" grpId="15" animBg="1"/>
      <p:bldP spid="7" grpId="16" animBg="1"/>
      <p:bldP spid="7" grpId="17" animBg="1"/>
      <p:bldP spid="7" grpId="18" animBg="1"/>
      <p:bldP spid="7" grpId="19" animBg="1"/>
      <p:bldP spid="7" grpId="20" animBg="1"/>
      <p:bldP spid="7" grpId="21" animBg="1"/>
      <p:bldP spid="2" grpId="0" animBg="1"/>
      <p:bldP spid="2" grpId="1" animBg="1"/>
      <p:bldP spid="2" grpId="2" animBg="1"/>
      <p:bldP spid="10" grpId="0" animBg="1"/>
      <p:bldP spid="10" grpId="1" animBg="1"/>
      <p:bldP spid="11" grpId="0" animBg="1"/>
      <p:bldP spid="11" grpId="1" animBg="1"/>
      <p:bldP spid="11" grpId="2" animBg="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A little more on gateways: AND Gateway</a:t>
            </a:r>
          </a:p>
        </p:txBody>
      </p:sp>
      <p:sp>
        <p:nvSpPr>
          <p:cNvPr id="2" name="Slide Number Placeholder 1"/>
          <p:cNvSpPr>
            <a:spLocks noGrp="1"/>
          </p:cNvSpPr>
          <p:nvPr>
            <p:ph type="sldNum" sz="quarter" idx="11"/>
          </p:nvPr>
        </p:nvSpPr>
        <p:spPr>
          <a:xfrm>
            <a:off x="8246751" y="6059714"/>
            <a:ext cx="533400" cy="152400"/>
          </a:xfrm>
        </p:spPr>
        <p:txBody>
          <a:bodyPr/>
          <a:lstStyle/>
          <a:p>
            <a:fld id="{F06E539D-8AB8-485C-BFEF-50E8D5427D32}" type="slidenum">
              <a:rPr lang="en-AU" smtClean="0">
                <a:solidFill>
                  <a:prstClr val="black">
                    <a:lumMod val="50000"/>
                    <a:lumOff val="50000"/>
                  </a:prstClr>
                </a:solidFill>
              </a:rPr>
              <a:pPr/>
              <a:t>11</a:t>
            </a:fld>
            <a:endParaRPr lang="en-AU">
              <a:solidFill>
                <a:prstClr val="black">
                  <a:lumMod val="50000"/>
                  <a:lumOff val="50000"/>
                </a:prstClr>
              </a:solidFill>
            </a:endParaRPr>
          </a:p>
        </p:txBody>
      </p:sp>
      <p:sp>
        <p:nvSpPr>
          <p:cNvPr id="6" name="Rectangle 5"/>
          <p:cNvSpPr/>
          <p:nvPr/>
        </p:nvSpPr>
        <p:spPr>
          <a:xfrm>
            <a:off x="1173162" y="1614149"/>
            <a:ext cx="7074133" cy="830997"/>
          </a:xfrm>
          <a:prstGeom prst="rect">
            <a:avLst/>
          </a:prstGeom>
        </p:spPr>
        <p:txBody>
          <a:bodyPr wrap="square">
            <a:spAutoFit/>
          </a:bodyPr>
          <a:lstStyle/>
          <a:p>
            <a:pPr marL="228600" lvl="1">
              <a:spcBef>
                <a:spcPct val="20000"/>
              </a:spcBef>
              <a:buClr>
                <a:prstClr val="black">
                  <a:lumMod val="50000"/>
                  <a:lumOff val="50000"/>
                </a:prstClr>
              </a:buClr>
            </a:pPr>
            <a:r>
              <a:rPr lang="en-AU" sz="2400" dirty="0">
                <a:solidFill>
                  <a:prstClr val="black">
                    <a:lumMod val="75000"/>
                    <a:lumOff val="25000"/>
                  </a:prstClr>
                </a:solidFill>
              </a:rPr>
              <a:t>An </a:t>
            </a:r>
            <a:r>
              <a:rPr lang="en-AU" sz="2400" i="1" dirty="0">
                <a:solidFill>
                  <a:prstClr val="black">
                    <a:lumMod val="75000"/>
                    <a:lumOff val="25000"/>
                  </a:prstClr>
                </a:solidFill>
              </a:rPr>
              <a:t>AND Gateway</a:t>
            </a:r>
            <a:r>
              <a:rPr lang="en-AU" sz="2400" dirty="0">
                <a:solidFill>
                  <a:prstClr val="black">
                    <a:lumMod val="75000"/>
                    <a:lumOff val="25000"/>
                  </a:prstClr>
                </a:solidFill>
              </a:rPr>
              <a:t> provides a mechanism to create and synchronize “parallel” flows. </a:t>
            </a:r>
          </a:p>
        </p:txBody>
      </p:sp>
      <p:sp>
        <p:nvSpPr>
          <p:cNvPr id="12" name="Rectangle 3"/>
          <p:cNvSpPr txBox="1">
            <a:spLocks noChangeArrowheads="1"/>
          </p:cNvSpPr>
          <p:nvPr/>
        </p:nvSpPr>
        <p:spPr>
          <a:xfrm>
            <a:off x="952243" y="3519622"/>
            <a:ext cx="7705782" cy="1992363"/>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891858" lvl="1" indent="0">
              <a:buFont typeface="Arial" pitchFamily="34" charset="0"/>
              <a:buNone/>
            </a:pPr>
            <a:r>
              <a:rPr lang="en-AU" sz="2400" i="1" dirty="0"/>
              <a:t>AND-split</a:t>
            </a:r>
            <a:r>
              <a:rPr lang="en-AU" sz="2400" dirty="0"/>
              <a:t> </a:t>
            </a:r>
            <a:r>
              <a:rPr lang="en-AU" sz="2400" dirty="0">
                <a:sym typeface="Wingdings" pitchFamily="2" charset="2"/>
              </a:rPr>
              <a:t> takes </a:t>
            </a:r>
            <a:r>
              <a:rPr lang="en-AU" sz="2400" b="1" dirty="0">
                <a:sym typeface="Wingdings" pitchFamily="2" charset="2"/>
              </a:rPr>
              <a:t>all </a:t>
            </a:r>
            <a:r>
              <a:rPr lang="en-AU" sz="2400" dirty="0">
                <a:sym typeface="Wingdings" pitchFamily="2" charset="2"/>
              </a:rPr>
              <a:t>outgoing branches</a:t>
            </a:r>
          </a:p>
          <a:p>
            <a:pPr marL="1074738" lvl="1"/>
            <a:endParaRPr lang="en-AU" sz="2400" dirty="0">
              <a:sym typeface="Wingdings" pitchFamily="2" charset="2"/>
            </a:endParaRPr>
          </a:p>
          <a:p>
            <a:pPr marL="1074738" lvl="1"/>
            <a:endParaRPr lang="en-AU" sz="2400" dirty="0">
              <a:sym typeface="Wingdings" pitchFamily="2" charset="2"/>
            </a:endParaRPr>
          </a:p>
          <a:p>
            <a:pPr marL="1074738" lvl="1"/>
            <a:endParaRPr lang="en-AU" sz="2000" dirty="0">
              <a:sym typeface="Wingdings" pitchFamily="2" charset="2"/>
            </a:endParaRPr>
          </a:p>
          <a:p>
            <a:pPr marL="891858" lvl="1" indent="0">
              <a:buFont typeface="Arial" pitchFamily="34" charset="0"/>
              <a:buNone/>
            </a:pPr>
            <a:r>
              <a:rPr lang="en-AU" sz="2400" i="1" dirty="0">
                <a:sym typeface="Wingdings" pitchFamily="2" charset="2"/>
              </a:rPr>
              <a:t>AND-join</a:t>
            </a:r>
            <a:r>
              <a:rPr lang="en-AU" sz="2400" dirty="0">
                <a:sym typeface="Wingdings" pitchFamily="2" charset="2"/>
              </a:rPr>
              <a:t>  proceeds when </a:t>
            </a:r>
            <a:r>
              <a:rPr lang="en-AU" sz="2400" b="1" dirty="0">
                <a:sym typeface="Wingdings" pitchFamily="2" charset="2"/>
              </a:rPr>
              <a:t>all </a:t>
            </a:r>
            <a:r>
              <a:rPr lang="en-AU" sz="2400" dirty="0">
                <a:sym typeface="Wingdings" pitchFamily="2" charset="2"/>
              </a:rPr>
              <a:t>incoming branches have completed</a:t>
            </a:r>
          </a:p>
          <a:p>
            <a:pPr marL="1074738" lvl="1">
              <a:buFontTx/>
              <a:buChar char="•"/>
            </a:pPr>
            <a:endParaRPr lang="en-AU" sz="2400" dirty="0">
              <a:sym typeface="Wingdings" pitchFamily="2" charset="2"/>
            </a:endParaRPr>
          </a:p>
        </p:txBody>
      </p:sp>
      <p:graphicFrame>
        <p:nvGraphicFramePr>
          <p:cNvPr id="13" name="Object 7"/>
          <p:cNvGraphicFramePr>
            <a:graphicFrameLocks noChangeAspect="1"/>
          </p:cNvGraphicFramePr>
          <p:nvPr>
            <p:extLst>
              <p:ext uri="{D42A27DB-BD31-4B8C-83A1-F6EECF244321}">
                <p14:modId xmlns:p14="http://schemas.microsoft.com/office/powerpoint/2010/main" val="3254804879"/>
              </p:ext>
            </p:extLst>
          </p:nvPr>
        </p:nvGraphicFramePr>
        <p:xfrm>
          <a:off x="87313" y="2890838"/>
          <a:ext cx="1666875" cy="1663700"/>
        </p:xfrm>
        <a:graphic>
          <a:graphicData uri="http://schemas.openxmlformats.org/presentationml/2006/ole">
            <mc:AlternateContent xmlns:mc="http://schemas.openxmlformats.org/markup-compatibility/2006">
              <mc:Choice xmlns:v="urn:schemas-microsoft-com:vml" Requires="v">
                <p:oleObj name="Visio" r:id="rId3" imgW="1063800" imgH="1028160" progId="Visio.Drawing.11">
                  <p:embed/>
                </p:oleObj>
              </mc:Choice>
              <mc:Fallback>
                <p:oleObj name="Visio" r:id="rId3" imgW="1063800" imgH="1028160" progId="Visio.Drawing.11">
                  <p:embed/>
                  <p:pic>
                    <p:nvPicPr>
                      <p:cNvPr id="0" name=""/>
                      <p:cNvPicPr>
                        <a:picLocks noChangeAspect="1" noChangeArrowheads="1"/>
                      </p:cNvPicPr>
                      <p:nvPr/>
                    </p:nvPicPr>
                    <p:blipFill>
                      <a:blip r:embed="rId4"/>
                      <a:srcRect/>
                      <a:stretch>
                        <a:fillRect/>
                      </a:stretch>
                    </p:blipFill>
                    <p:spPr bwMode="auto">
                      <a:xfrm>
                        <a:off x="87313" y="2890838"/>
                        <a:ext cx="1666875" cy="1663700"/>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583737090"/>
              </p:ext>
            </p:extLst>
          </p:nvPr>
        </p:nvGraphicFramePr>
        <p:xfrm>
          <a:off x="196850" y="4789488"/>
          <a:ext cx="1522413" cy="1477962"/>
        </p:xfrm>
        <a:graphic>
          <a:graphicData uri="http://schemas.openxmlformats.org/presentationml/2006/ole">
            <mc:AlternateContent xmlns:mc="http://schemas.openxmlformats.org/markup-compatibility/2006">
              <mc:Choice xmlns:v="urn:schemas-microsoft-com:vml" Requires="v">
                <p:oleObj name="Visio" r:id="rId5" imgW="971640" imgH="914040" progId="Visio.Drawing.11">
                  <p:embed/>
                </p:oleObj>
              </mc:Choice>
              <mc:Fallback>
                <p:oleObj name="Visio" r:id="rId5" imgW="971640" imgH="914040" progId="Visio.Drawing.11">
                  <p:embed/>
                  <p:pic>
                    <p:nvPicPr>
                      <p:cNvPr id="0" name=""/>
                      <p:cNvPicPr>
                        <a:picLocks noChangeAspect="1" noChangeArrowheads="1"/>
                      </p:cNvPicPr>
                      <p:nvPr/>
                    </p:nvPicPr>
                    <p:blipFill>
                      <a:blip r:embed="rId6"/>
                      <a:srcRect/>
                      <a:stretch>
                        <a:fillRect/>
                      </a:stretch>
                    </p:blipFill>
                    <p:spPr bwMode="auto">
                      <a:xfrm>
                        <a:off x="196850" y="4789488"/>
                        <a:ext cx="1522413" cy="1477962"/>
                      </a:xfrm>
                      <a:prstGeom prst="rect">
                        <a:avLst/>
                      </a:prstGeom>
                      <a:noFill/>
                      <a:ln>
                        <a:noFill/>
                      </a:ln>
                      <a:effectLst/>
                    </p:spPr>
                  </p:pic>
                </p:oleObj>
              </mc:Fallback>
            </mc:AlternateContent>
          </a:graphicData>
        </a:graphic>
      </p:graphicFrame>
      <p:graphicFrame>
        <p:nvGraphicFramePr>
          <p:cNvPr id="15" name="Object 4"/>
          <p:cNvGraphicFramePr>
            <a:graphicFrameLocks noGrp="1" noChangeAspect="1"/>
          </p:cNvGraphicFramePr>
          <p:nvPr>
            <p:ph sz="quarter" idx="4294967295"/>
            <p:extLst>
              <p:ext uri="{D42A27DB-BD31-4B8C-83A1-F6EECF244321}">
                <p14:modId xmlns:p14="http://schemas.microsoft.com/office/powerpoint/2010/main" val="3401215079"/>
              </p:ext>
            </p:extLst>
          </p:nvPr>
        </p:nvGraphicFramePr>
        <p:xfrm>
          <a:off x="381000" y="1614149"/>
          <a:ext cx="792162" cy="792163"/>
        </p:xfrm>
        <a:graphic>
          <a:graphicData uri="http://schemas.openxmlformats.org/presentationml/2006/ole">
            <mc:AlternateContent xmlns:mc="http://schemas.openxmlformats.org/markup-compatibility/2006">
              <mc:Choice xmlns:v="urn:schemas-microsoft-com:vml" Requires="v">
                <p:oleObj name="Visio" r:id="rId7" imgW="577596" imgH="577596" progId="Visio.Drawing.11">
                  <p:embed/>
                </p:oleObj>
              </mc:Choice>
              <mc:Fallback>
                <p:oleObj name="Visio" r:id="rId7" imgW="577596" imgH="577596"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1614149"/>
                        <a:ext cx="792162"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196850"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6" name="Oval 15"/>
          <p:cNvSpPr/>
          <p:nvPr/>
        </p:nvSpPr>
        <p:spPr>
          <a:xfrm>
            <a:off x="196850"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Oval 16"/>
          <p:cNvSpPr/>
          <p:nvPr/>
        </p:nvSpPr>
        <p:spPr>
          <a:xfrm>
            <a:off x="467544" y="479513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8" name="Oval 17"/>
          <p:cNvSpPr/>
          <p:nvPr/>
        </p:nvSpPr>
        <p:spPr>
          <a:xfrm>
            <a:off x="467544" y="605759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6029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0"/>
                            </p:stCondLst>
                            <p:childTnLst>
                              <p:par>
                                <p:cTn id="13" presetID="50" presetClass="path" presetSubtype="0" accel="50000" fill="hold" grpId="1" nodeType="afterEffect">
                                  <p:stCondLst>
                                    <p:cond delay="0"/>
                                  </p:stCondLst>
                                  <p:childTnLst>
                                    <p:animMotion origin="layout" path="M -2.77778E-6 -1.11111E-6 L 0.03125 -1.11111E-6 C 0.04549 -1.11111E-6 0.0632 0.02523 0.0632 0.04607 L 0.0632 0.09283 " pathEditMode="relative" rAng="0" ptsTypes="AAAA">
                                      <p:cBhvr>
                                        <p:cTn id="14" dur="2000" fill="hold"/>
                                        <p:tgtEl>
                                          <p:spTgt spid="11"/>
                                        </p:tgtEl>
                                        <p:attrNameLst>
                                          <p:attrName>ppt_x</p:attrName>
                                          <p:attrName>ppt_y</p:attrName>
                                        </p:attrNameLst>
                                      </p:cBhvr>
                                      <p:rCtr x="3160" y="4630"/>
                                    </p:animMotion>
                                  </p:childTnLst>
                                </p:cTn>
                              </p:par>
                              <p:par>
                                <p:cTn id="15" presetID="50" presetClass="path" presetSubtype="0" accel="50000" fill="hold" grpId="1" nodeType="withEffect">
                                  <p:stCondLst>
                                    <p:cond delay="0"/>
                                  </p:stCondLst>
                                  <p:childTnLst>
                                    <p:animMotion origin="layout" path="M -2.77778E-6 -1.11111E-6 L 0.03004 -1.11111E-6 C 0.04358 -1.11111E-6 0.06077 -0.02546 0.06077 -0.0463 L 0.06077 -0.09329 " pathEditMode="relative" rAng="0" ptsTypes="AAAA">
                                      <p:cBhvr>
                                        <p:cTn id="16" dur="2000" fill="hold"/>
                                        <p:tgtEl>
                                          <p:spTgt spid="16"/>
                                        </p:tgtEl>
                                        <p:attrNameLst>
                                          <p:attrName>ppt_x</p:attrName>
                                          <p:attrName>ppt_y</p:attrName>
                                        </p:attrNameLst>
                                      </p:cBhvr>
                                      <p:rCtr x="3038" y="-4676"/>
                                    </p:animMotion>
                                  </p:childTnLst>
                                </p:cTn>
                              </p:par>
                            </p:childTnLst>
                          </p:cTn>
                        </p:par>
                        <p:par>
                          <p:cTn id="17" fill="hold">
                            <p:stCondLst>
                              <p:cond delay="2000"/>
                            </p:stCondLst>
                            <p:childTnLst>
                              <p:par>
                                <p:cTn id="18" presetID="63" presetClass="path" presetSubtype="0" decel="50000" fill="hold" grpId="3" nodeType="afterEffect">
                                  <p:stCondLst>
                                    <p:cond delay="0"/>
                                  </p:stCondLst>
                                  <p:childTnLst>
                                    <p:animMotion origin="layout" path="M 0.0632 0.09283 L 0.09271 0.09445 " pathEditMode="relative" rAng="0" ptsTypes="AA">
                                      <p:cBhvr>
                                        <p:cTn id="19" dur="750" fill="hold"/>
                                        <p:tgtEl>
                                          <p:spTgt spid="11"/>
                                        </p:tgtEl>
                                        <p:attrNameLst>
                                          <p:attrName>ppt_x</p:attrName>
                                          <p:attrName>ppt_y</p:attrName>
                                        </p:attrNameLst>
                                      </p:cBhvr>
                                      <p:rCtr x="1476" y="69"/>
                                    </p:animMotion>
                                  </p:childTnLst>
                                </p:cTn>
                              </p:par>
                              <p:par>
                                <p:cTn id="20" presetID="63" presetClass="path" presetSubtype="0" decel="50000" fill="hold" grpId="3" nodeType="withEffect">
                                  <p:stCondLst>
                                    <p:cond delay="0"/>
                                  </p:stCondLst>
                                  <p:childTnLst>
                                    <p:animMotion origin="layout" path="M 0.06076 -0.09328 L 0.09027 -0.09166 " pathEditMode="relative" rAng="0" ptsTypes="AA">
                                      <p:cBhvr>
                                        <p:cTn id="21" dur="750" fill="hold"/>
                                        <p:tgtEl>
                                          <p:spTgt spid="16"/>
                                        </p:tgtEl>
                                        <p:attrNameLst>
                                          <p:attrName>ppt_x</p:attrName>
                                          <p:attrName>ppt_y</p:attrName>
                                        </p:attrNameLst>
                                      </p:cBhvr>
                                      <p:rCtr x="1476" y="69"/>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grpId="1" nodeType="clickEffect">
                                  <p:stCondLst>
                                    <p:cond delay="0"/>
                                  </p:stCondLst>
                                  <p:childTnLst>
                                    <p:animMotion origin="layout" path="M -2.77778E-7 -2.59259E-6 L 0.0191 -2.59259E-6 C 0.02795 -2.59259E-6 0.03889 0.02523 0.03889 0.04584 L 0.03889 0.09236 " pathEditMode="relative" rAng="0" ptsTypes="AAAA">
                                      <p:cBhvr>
                                        <p:cTn id="42" dur="1500" fill="hold"/>
                                        <p:tgtEl>
                                          <p:spTgt spid="17"/>
                                        </p:tgtEl>
                                        <p:attrNameLst>
                                          <p:attrName>ppt_x</p:attrName>
                                          <p:attrName>ppt_y</p:attrName>
                                        </p:attrNameLst>
                                      </p:cBhvr>
                                      <p:rCtr x="1944" y="4606"/>
                                    </p:animMotion>
                                  </p:childTnLst>
                                </p:cTn>
                              </p:par>
                              <p:par>
                                <p:cTn id="43" presetID="50" presetClass="path" presetSubtype="0" accel="50000" decel="25000" fill="hold" grpId="1" nodeType="withEffect">
                                  <p:stCondLst>
                                    <p:cond delay="0"/>
                                  </p:stCondLst>
                                  <p:childTnLst>
                                    <p:animMotion origin="layout" path="M -2.77778E-7 -3.7037E-7 L 0.01927 -3.7037E-7 C 0.02795 -3.7037E-7 0.03906 -0.02546 0.03906 -0.04606 L 0.03906 -0.09213 " pathEditMode="relative" rAng="0" ptsTypes="AAAA">
                                      <p:cBhvr>
                                        <p:cTn id="44" dur="1500" fill="hold"/>
                                        <p:tgtEl>
                                          <p:spTgt spid="18"/>
                                        </p:tgtEl>
                                        <p:attrNameLst>
                                          <p:attrName>ppt_x</p:attrName>
                                          <p:attrName>ppt_y</p:attrName>
                                        </p:attrNameLst>
                                      </p:cBhvr>
                                      <p:rCtr x="1944" y="-4606"/>
                                    </p:animMotion>
                                  </p:childTnLst>
                                </p:cTn>
                              </p:par>
                            </p:childTnLst>
                          </p:cTn>
                        </p:par>
                        <p:par>
                          <p:cTn id="45" fill="hold">
                            <p:stCondLst>
                              <p:cond delay="1500"/>
                            </p:stCondLst>
                            <p:childTnLst>
                              <p:par>
                                <p:cTn id="46" presetID="1" presetClass="exit" presetSubtype="0" fill="hold" grpId="2" nodeType="after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1500"/>
                            </p:stCondLst>
                            <p:childTnLst>
                              <p:par>
                                <p:cTn id="49" presetID="63" presetClass="path" presetSubtype="0" decel="50000" fill="hold" grpId="2" nodeType="afterEffect">
                                  <p:stCondLst>
                                    <p:cond delay="0"/>
                                  </p:stCondLst>
                                  <p:childTnLst>
                                    <p:animMotion origin="layout" path="M 0.03889 0.09236 L 0.08733 0.09236 " pathEditMode="relative" rAng="0" ptsTypes="AA">
                                      <p:cBhvr>
                                        <p:cTn id="50"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12</a:t>
            </a:fld>
            <a:endParaRPr lang="en-AU">
              <a:solidFill>
                <a:prstClr val="black">
                  <a:lumMod val="50000"/>
                  <a:lumOff val="50000"/>
                </a:prstClr>
              </a:solidFill>
            </a:endParaRPr>
          </a:p>
        </p:txBody>
      </p:sp>
      <p:sp>
        <p:nvSpPr>
          <p:cNvPr id="4" name="Title 3"/>
          <p:cNvSpPr>
            <a:spLocks noGrp="1"/>
          </p:cNvSpPr>
          <p:nvPr>
            <p:ph type="title"/>
          </p:nvPr>
        </p:nvSpPr>
        <p:spPr/>
        <p:txBody>
          <a:bodyPr/>
          <a:lstStyle/>
          <a:p>
            <a:r>
              <a:rPr lang="en-AU" dirty="0"/>
              <a:t>Example: AND Gateway</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7"/>
          <a:stretch/>
        </p:blipFill>
        <p:spPr>
          <a:xfrm>
            <a:off x="718341" y="1782501"/>
            <a:ext cx="7563302" cy="3304162"/>
          </a:xfrm>
          <a:prstGeom prst="rect">
            <a:avLst/>
          </a:prstGeom>
        </p:spPr>
      </p:pic>
      <p:sp>
        <p:nvSpPr>
          <p:cNvPr id="11" name="Oval 10"/>
          <p:cNvSpPr/>
          <p:nvPr/>
        </p:nvSpPr>
        <p:spPr>
          <a:xfrm>
            <a:off x="959066" y="335166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6" name="Oval 5"/>
          <p:cNvSpPr/>
          <p:nvPr/>
        </p:nvSpPr>
        <p:spPr>
          <a:xfrm>
            <a:off x="2957626" y="3345873"/>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7" name="Oval 6"/>
          <p:cNvSpPr/>
          <p:nvPr/>
        </p:nvSpPr>
        <p:spPr>
          <a:xfrm>
            <a:off x="3330060" y="214889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8" name="Rectangle 5"/>
          <p:cNvSpPr>
            <a:spLocks noChangeArrowheads="1"/>
          </p:cNvSpPr>
          <p:nvPr/>
        </p:nvSpPr>
        <p:spPr bwMode="auto">
          <a:xfrm>
            <a:off x="467544" y="958761"/>
            <a:ext cx="2973891" cy="461665"/>
          </a:xfrm>
          <a:prstGeom prst="rect">
            <a:avLst/>
          </a:prstGeom>
          <a:noFill/>
          <a:ln w="9525">
            <a:noFill/>
            <a:miter lim="800000"/>
            <a:headEnd/>
            <a:tailEnd/>
          </a:ln>
          <a:effectLst/>
        </p:spPr>
        <p:txBody>
          <a:bodyPr wrap="none">
            <a:spAutoFit/>
          </a:bodyPr>
          <a:lstStyle/>
          <a:p>
            <a:pPr algn="l"/>
            <a:r>
              <a:rPr lang="en-AU" sz="2400" b="1" u="none" dirty="0">
                <a:solidFill>
                  <a:schemeClr val="tx1">
                    <a:lumMod val="75000"/>
                    <a:lumOff val="25000"/>
                  </a:schemeClr>
                </a:solidFill>
                <a:latin typeface="+mj-lt"/>
              </a:rPr>
              <a:t>Airport security check</a:t>
            </a:r>
          </a:p>
        </p:txBody>
      </p:sp>
    </p:spTree>
    <p:extLst>
      <p:ext uri="{BB962C8B-B14F-4D97-AF65-F5344CB8AC3E}">
        <p14:creationId xmlns:p14="http://schemas.microsoft.com/office/powerpoint/2010/main" val="4669369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3.88889E-6 -4.44444E-6 L 0.21736 -0.00069 " pathEditMode="relative" rAng="0" ptsTypes="AA">
                                      <p:cBhvr>
                                        <p:cTn id="13" dur="2000" fill="hold"/>
                                        <p:tgtEl>
                                          <p:spTgt spid="11"/>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grpId="2" nodeType="clickEffect">
                                  <p:stCondLst>
                                    <p:cond delay="0"/>
                                  </p:stCondLst>
                                  <p:childTnLst>
                                    <p:animMotion origin="layout" path="M 0.21736 -0.00069 L 0.23871 -0.00069 C 0.24843 -0.00069 0.26041 0.04607 0.26041 0.0845 L 0.26041 0.17014 " pathEditMode="relative" rAng="0" ptsTypes="AAAA">
                                      <p:cBhvr>
                                        <p:cTn id="17" dur="2000" fill="hold"/>
                                        <p:tgtEl>
                                          <p:spTgt spid="11"/>
                                        </p:tgtEl>
                                        <p:attrNameLst>
                                          <p:attrName>ppt_x</p:attrName>
                                          <p:attrName>ppt_y</p:attrName>
                                        </p:attrNameLst>
                                      </p:cBhvr>
                                      <p:rCtr x="2153" y="8542"/>
                                    </p:animMotion>
                                  </p:childTnLst>
                                </p:cTn>
                              </p:par>
                              <p:par>
                                <p:cTn id="18" presetID="1" presetClass="entr" presetSubtype="0" fill="hold" grpId="3"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50" presetClass="path" presetSubtype="0" accel="50000" decel="50000" fill="hold" grpId="0" nodeType="withEffect">
                                  <p:stCondLst>
                                    <p:cond delay="0"/>
                                  </p:stCondLst>
                                  <p:childTnLst>
                                    <p:animMotion origin="layout" path="M 3.33934E-17 4.44444E-6 L 0.02049 4.44444E-6 C 0.02969 4.44444E-6 0.04115 -0.04908 0.04115 -0.08843 L 0.04115 -0.17616 " pathEditMode="relative" rAng="0" ptsTypes="AAAA">
                                      <p:cBhvr>
                                        <p:cTn id="21" dur="2000" fill="hold"/>
                                        <p:tgtEl>
                                          <p:spTgt spid="6"/>
                                        </p:tgtEl>
                                        <p:attrNameLst>
                                          <p:attrName>ppt_x</p:attrName>
                                          <p:attrName>ppt_y</p:attrName>
                                        </p:attrNameLst>
                                      </p:cBhvr>
                                      <p:rCtr x="2049" y="-8819"/>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grpId="2" nodeType="clickEffect">
                                  <p:stCondLst>
                                    <p:cond delay="0"/>
                                  </p:stCondLst>
                                  <p:childTnLst>
                                    <p:animMotion origin="layout" path="M 0.03941 -0.17546 L 0.24723 -0.17546 " pathEditMode="fixed" rAng="0" ptsTypes="AA">
                                      <p:cBhvr>
                                        <p:cTn id="25" dur="2000" fill="hold"/>
                                        <p:tgtEl>
                                          <p:spTgt spid="6"/>
                                        </p:tgtEl>
                                        <p:attrNameLst>
                                          <p:attrName>ppt_x</p:attrName>
                                          <p:attrName>ppt_y</p:attrName>
                                        </p:attrNameLst>
                                      </p:cBhvr>
                                      <p:rCtr x="10972" y="-23"/>
                                    </p:animMotion>
                                  </p:childTnLst>
                                </p:cTn>
                              </p:par>
                            </p:childTnLst>
                          </p:cTn>
                        </p:par>
                        <p:par>
                          <p:cTn id="26" fill="hold">
                            <p:stCondLst>
                              <p:cond delay="2000"/>
                            </p:stCondLst>
                            <p:childTnLst>
                              <p:par>
                                <p:cTn id="27" presetID="63" presetClass="path" presetSubtype="0" accel="50000" decel="50000" fill="hold" grpId="3" nodeType="afterEffect">
                                  <p:stCondLst>
                                    <p:cond delay="0"/>
                                  </p:stCondLst>
                                  <p:childTnLst>
                                    <p:animMotion origin="layout" path="M 0.26041 0.17431 L 0.46718 0.17385 " pathEditMode="relative" rAng="0" ptsTypes="AA">
                                      <p:cBhvr>
                                        <p:cTn id="28" dur="2000" fill="hold"/>
                                        <p:tgtEl>
                                          <p:spTgt spid="11"/>
                                        </p:tgtEl>
                                        <p:attrNameLst>
                                          <p:attrName>ppt_x</p:attrName>
                                          <p:attrName>ppt_y</p:attrName>
                                        </p:attrNameLst>
                                      </p:cBhvr>
                                      <p:rCtr x="10330" y="-23"/>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63" presetClass="path" presetSubtype="0" accel="50000" decel="50000" fill="hold" grpId="6" nodeType="withEffect">
                                  <p:stCondLst>
                                    <p:cond delay="0"/>
                                  </p:stCondLst>
                                  <p:childTnLst>
                                    <p:animMotion origin="layout" path="M 0.26041 0.17709 L 0.37569 0.17223 " pathEditMode="relative" rAng="0" ptsTypes="AA">
                                      <p:cBhvr>
                                        <p:cTn id="34" dur="2000" fill="hold"/>
                                        <p:tgtEl>
                                          <p:spTgt spid="11"/>
                                        </p:tgtEl>
                                        <p:attrNameLst>
                                          <p:attrName>ppt_x</p:attrName>
                                          <p:attrName>ppt_y</p:attrName>
                                        </p:attrNameLst>
                                      </p:cBhvr>
                                      <p:rCtr x="5764" y="-255"/>
                                    </p:animMotion>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par>
                          <p:cTn id="37" fill="hold">
                            <p:stCondLst>
                              <p:cond delay="2000"/>
                            </p:stCondLst>
                            <p:childTnLst>
                              <p:par>
                                <p:cTn id="38" presetID="63" presetClass="path" presetSubtype="0" accel="50000" decel="50000" fill="hold" grpId="1" nodeType="afterEffect">
                                  <p:stCondLst>
                                    <p:cond delay="0"/>
                                  </p:stCondLst>
                                  <p:childTnLst>
                                    <p:animMotion origin="layout" path="M -1.11111E-6 -2.96296E-6 L 0.2033 -0.00046 " pathEditMode="relative" rAng="0" ptsTypes="AA">
                                      <p:cBhvr>
                                        <p:cTn id="39" dur="2000" fill="hold"/>
                                        <p:tgtEl>
                                          <p:spTgt spid="7"/>
                                        </p:tgtEl>
                                        <p:attrNameLst>
                                          <p:attrName>ppt_x</p:attrName>
                                          <p:attrName>ppt_y</p:attrName>
                                        </p:attrNameLst>
                                      </p:cBhvr>
                                      <p:rCtr x="10156" y="-23"/>
                                    </p:animMotion>
                                  </p:childTnLst>
                                </p:cTn>
                              </p:par>
                              <p:par>
                                <p:cTn id="40" presetID="63" presetClass="path" presetSubtype="0" accel="50000" decel="50000" fill="hold" grpId="7" nodeType="withEffect">
                                  <p:stCondLst>
                                    <p:cond delay="0"/>
                                  </p:stCondLst>
                                  <p:childTnLst>
                                    <p:animMotion origin="layout" path="M 0.37569 0.17222 L 0.46718 0.17477 " pathEditMode="relative" rAng="0" ptsTypes="AA">
                                      <p:cBhvr>
                                        <p:cTn id="41" dur="4000" fill="hold"/>
                                        <p:tgtEl>
                                          <p:spTgt spid="11"/>
                                        </p:tgtEl>
                                        <p:attrNameLst>
                                          <p:attrName>ppt_x</p:attrName>
                                          <p:attrName>ppt_y</p:attrName>
                                        </p:attrNameLst>
                                      </p:cBhvr>
                                      <p:rCtr x="4653" y="-23"/>
                                    </p:animMotion>
                                  </p:childTnLst>
                                </p:cTn>
                              </p:par>
                            </p:childTnLst>
                          </p:cTn>
                        </p:par>
                      </p:childTnLst>
                    </p:cTn>
                  </p:par>
                  <p:par>
                    <p:cTn id="42" fill="hold">
                      <p:stCondLst>
                        <p:cond delay="indefinite"/>
                      </p:stCondLst>
                      <p:childTnLst>
                        <p:par>
                          <p:cTn id="43" fill="hold">
                            <p:stCondLst>
                              <p:cond delay="0"/>
                            </p:stCondLst>
                            <p:childTnLst>
                              <p:par>
                                <p:cTn id="44" presetID="50" presetClass="path" presetSubtype="0" accel="50000" decel="25000" fill="hold" grpId="4" nodeType="clickEffect">
                                  <p:stCondLst>
                                    <p:cond delay="0"/>
                                  </p:stCondLst>
                                  <p:childTnLst>
                                    <p:animMotion origin="layout" path="M 0.46649 0.17385 L 0.48177 0.17385 C 0.48854 0.17385 0.49722 0.11829 0.49722 0.08195 L 0.49722 -0.00277 " pathEditMode="relative" rAng="0" ptsTypes="AAAA">
                                      <p:cBhvr>
                                        <p:cTn id="45" dur="2000" fill="hold"/>
                                        <p:tgtEl>
                                          <p:spTgt spid="11"/>
                                        </p:tgtEl>
                                        <p:attrNameLst>
                                          <p:attrName>ppt_x</p:attrName>
                                          <p:attrName>ppt_y</p:attrName>
                                        </p:attrNameLst>
                                      </p:cBhvr>
                                      <p:rCtr x="1528" y="-8843"/>
                                    </p:animMotion>
                                  </p:childTnLst>
                                </p:cTn>
                              </p:par>
                              <p:par>
                                <p:cTn id="46" presetID="50" presetClass="path" presetSubtype="0" accel="50000" decel="25000" fill="hold" grpId="2" nodeType="withEffect">
                                  <p:stCondLst>
                                    <p:cond delay="0"/>
                                  </p:stCondLst>
                                  <p:childTnLst>
                                    <p:animMotion origin="layout" path="M 0.20642 -0.00092 L 0.22188 -0.00092 C 0.22882 -0.00092 0.23767 0.04676 0.23767 0.08542 L 0.23767 0.17199 " pathEditMode="relative" rAng="0" ptsTypes="AAAA">
                                      <p:cBhvr>
                                        <p:cTn id="47" dur="2000" fill="hold"/>
                                        <p:tgtEl>
                                          <p:spTgt spid="7"/>
                                        </p:tgtEl>
                                        <p:attrNameLst>
                                          <p:attrName>ppt_x</p:attrName>
                                          <p:attrName>ppt_y</p:attrName>
                                        </p:attrNameLst>
                                      </p:cBhvr>
                                      <p:rCtr x="1563" y="8634"/>
                                    </p:animMotion>
                                  </p:childTnLst>
                                </p:cTn>
                              </p:par>
                            </p:childTnLst>
                          </p:cTn>
                        </p:par>
                        <p:par>
                          <p:cTn id="48" fill="hold">
                            <p:stCondLst>
                              <p:cond delay="2000"/>
                            </p:stCondLst>
                            <p:childTnLst>
                              <p:par>
                                <p:cTn id="49" presetID="1" presetClass="exit" presetSubtype="0" fill="hold" grpId="3" nodeType="after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par>
                          <p:cTn id="51" fill="hold">
                            <p:stCondLst>
                              <p:cond delay="2000"/>
                            </p:stCondLst>
                            <p:childTnLst>
                              <p:par>
                                <p:cTn id="52" presetID="42" presetClass="path" presetSubtype="0" decel="50000" fill="hold" grpId="5" nodeType="afterEffect">
                                  <p:stCondLst>
                                    <p:cond delay="0"/>
                                  </p:stCondLst>
                                  <p:childTnLst>
                                    <p:animMotion origin="layout" path="M 0.49618 -0.00046 L 0.53611 -0.00069 " pathEditMode="relative" rAng="0" ptsTypes="AA">
                                      <p:cBhvr>
                                        <p:cTn id="53" dur="1000" fill="hold"/>
                                        <p:tgtEl>
                                          <p:spTgt spid="11"/>
                                        </p:tgtEl>
                                        <p:attrNameLst>
                                          <p:attrName>ppt_x</p:attrName>
                                          <p:attrName>ppt_y</p:attrName>
                                        </p:attrNameLst>
                                      </p:cBhvr>
                                      <p:rCtr x="1997" y="-23"/>
                                    </p:animMotion>
                                  </p:childTnLst>
                                </p:cTn>
                              </p:par>
                            </p:childTnLst>
                          </p:cTn>
                        </p:par>
                        <p:par>
                          <p:cTn id="54" fill="hold">
                            <p:stCondLst>
                              <p:cond delay="3000"/>
                            </p:stCondLst>
                            <p:childTnLst>
                              <p:par>
                                <p:cTn id="55" presetID="63" presetClass="path" presetSubtype="0" accel="50000" decel="50000" fill="hold" grpId="8" nodeType="afterEffect">
                                  <p:stCondLst>
                                    <p:cond delay="0"/>
                                  </p:stCondLst>
                                  <p:childTnLst>
                                    <p:animMotion origin="layout" path="M 0.53611 -0.00069 L 0.75052 -0.00069 " pathEditMode="relative" rAng="0" ptsTypes="AA">
                                      <p:cBhvr>
                                        <p:cTn id="56" dur="2000" fill="hold"/>
                                        <p:tgtEl>
                                          <p:spTgt spid="11"/>
                                        </p:tgtEl>
                                        <p:attrNameLst>
                                          <p:attrName>ppt_x</p:attrName>
                                          <p:attrName>ppt_y</p:attrName>
                                        </p:attrNameLst>
                                      </p:cBhvr>
                                      <p:rCtr x="11146" y="0"/>
                                    </p:animMotion>
                                  </p:childTnLst>
                                </p:cTn>
                              </p:par>
                            </p:childTnLst>
                          </p:cTn>
                        </p:par>
                        <p:par>
                          <p:cTn id="57" fill="hold">
                            <p:stCondLst>
                              <p:cond delay="5000"/>
                            </p:stCondLst>
                            <p:childTnLst>
                              <p:par>
                                <p:cTn id="58" presetID="53" presetClass="exit" presetSubtype="32" fill="hold" grpId="9" nodeType="afterEffect">
                                  <p:stCondLst>
                                    <p:cond delay="0"/>
                                  </p:stCondLst>
                                  <p:childTnLst>
                                    <p:anim calcmode="lin" valueType="num">
                                      <p:cBhvr>
                                        <p:cTn id="59" dur="500"/>
                                        <p:tgtEl>
                                          <p:spTgt spid="11"/>
                                        </p:tgtEl>
                                        <p:attrNameLst>
                                          <p:attrName>ppt_w</p:attrName>
                                        </p:attrNameLst>
                                      </p:cBhvr>
                                      <p:tavLst>
                                        <p:tav tm="0">
                                          <p:val>
                                            <p:strVal val="ppt_w"/>
                                          </p:val>
                                        </p:tav>
                                        <p:tav tm="100000">
                                          <p:val>
                                            <p:fltVal val="0"/>
                                          </p:val>
                                        </p:tav>
                                      </p:tavLst>
                                    </p:anim>
                                    <p:anim calcmode="lin" valueType="num">
                                      <p:cBhvr>
                                        <p:cTn id="60" dur="500"/>
                                        <p:tgtEl>
                                          <p:spTgt spid="11"/>
                                        </p:tgtEl>
                                        <p:attrNameLst>
                                          <p:attrName>ppt_h</p:attrName>
                                        </p:attrNameLst>
                                      </p:cBhvr>
                                      <p:tavLst>
                                        <p:tav tm="0">
                                          <p:val>
                                            <p:strVal val="ppt_h"/>
                                          </p:val>
                                        </p:tav>
                                        <p:tav tm="100000">
                                          <p:val>
                                            <p:fltVal val="0"/>
                                          </p:val>
                                        </p:tav>
                                      </p:tavLst>
                                    </p:anim>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6" grpId="0" animBg="1"/>
      <p:bldP spid="6" grpId="1" animBg="1"/>
      <p:bldP spid="6" grpId="2" animBg="1"/>
      <p:bldP spid="6" grpId="3" animBg="1"/>
      <p:bldP spid="7" grpId="0" animBg="1"/>
      <p:bldP spid="7" grpId="1" animBg="1"/>
      <p:bldP spid="7" grpId="2" animBg="1"/>
      <p:bldP spid="7"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442163606"/>
              </p:ext>
            </p:extLst>
          </p:nvPr>
        </p:nvGraphicFramePr>
        <p:xfrm>
          <a:off x="-229738" y="2014990"/>
          <a:ext cx="9009889" cy="3051410"/>
        </p:xfrm>
        <a:graphic>
          <a:graphicData uri="http://schemas.openxmlformats.org/presentationml/2006/ole">
            <mc:AlternateContent xmlns:mc="http://schemas.openxmlformats.org/markup-compatibility/2006">
              <mc:Choice xmlns:v="urn:schemas-microsoft-com:vml" Requires="v">
                <p:oleObj name="Visio" r:id="rId3" imgW="9345168" imgH="3188336" progId="Visio.Drawing.11">
                  <p:embed/>
                </p:oleObj>
              </mc:Choice>
              <mc:Fallback>
                <p:oleObj name="Visio" r:id="rId3" imgW="9345168" imgH="3188336" progId="Visio.Drawing.11">
                  <p:embed/>
                  <p:pic>
                    <p:nvPicPr>
                      <p:cNvPr id="0" name=""/>
                      <p:cNvPicPr>
                        <a:picLocks noChangeAspect="1" noChangeArrowheads="1"/>
                      </p:cNvPicPr>
                      <p:nvPr/>
                    </p:nvPicPr>
                    <p:blipFill>
                      <a:blip r:embed="rId4"/>
                      <a:srcRect/>
                      <a:stretch>
                        <a:fillRect/>
                      </a:stretch>
                    </p:blipFill>
                    <p:spPr bwMode="auto">
                      <a:xfrm>
                        <a:off x="-229738" y="2014990"/>
                        <a:ext cx="9009889" cy="3051410"/>
                      </a:xfrm>
                      <a:prstGeom prst="rect">
                        <a:avLst/>
                      </a:prstGeom>
                      <a:noFill/>
                      <a:ln>
                        <a:noFill/>
                      </a:ln>
                      <a:effectLst/>
                    </p:spPr>
                  </p:pic>
                </p:oleObj>
              </mc:Fallback>
            </mc:AlternateContent>
          </a:graphicData>
        </a:graphic>
      </p:graphicFrame>
      <p:sp>
        <p:nvSpPr>
          <p:cNvPr id="994306" name="Rectangle 2"/>
          <p:cNvSpPr>
            <a:spLocks noGrp="1" noChangeArrowheads="1"/>
          </p:cNvSpPr>
          <p:nvPr>
            <p:ph type="title"/>
          </p:nvPr>
        </p:nvSpPr>
        <p:spPr/>
        <p:txBody>
          <a:bodyPr/>
          <a:lstStyle/>
          <a:p>
            <a:r>
              <a:rPr lang="en-AU" dirty="0"/>
              <a:t>Revised order-to-cash process model</a:t>
            </a:r>
          </a:p>
        </p:txBody>
      </p:sp>
      <p:sp>
        <p:nvSpPr>
          <p:cNvPr id="994308" name="Text Box 4"/>
          <p:cNvSpPr txBox="1">
            <a:spLocks noChangeArrowheads="1"/>
          </p:cNvSpPr>
          <p:nvPr/>
        </p:nvSpPr>
        <p:spPr bwMode="auto">
          <a:xfrm>
            <a:off x="2703272" y="2928114"/>
            <a:ext cx="1506537"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XOR-split</a:t>
            </a:r>
          </a:p>
        </p:txBody>
      </p:sp>
      <p:sp>
        <p:nvSpPr>
          <p:cNvPr id="994309" name="Text Box 5"/>
          <p:cNvSpPr txBox="1">
            <a:spLocks noChangeArrowheads="1"/>
          </p:cNvSpPr>
          <p:nvPr/>
        </p:nvSpPr>
        <p:spPr bwMode="auto">
          <a:xfrm>
            <a:off x="3896871" y="4103887"/>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AND-split</a:t>
            </a:r>
          </a:p>
        </p:txBody>
      </p:sp>
      <p:sp>
        <p:nvSpPr>
          <p:cNvPr id="994310" name="Text Box 6"/>
          <p:cNvSpPr txBox="1">
            <a:spLocks noChangeArrowheads="1"/>
          </p:cNvSpPr>
          <p:nvPr/>
        </p:nvSpPr>
        <p:spPr bwMode="auto">
          <a:xfrm>
            <a:off x="5781976" y="4103887"/>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AND-join</a:t>
            </a:r>
          </a:p>
        </p:txBody>
      </p:sp>
      <p:graphicFrame>
        <p:nvGraphicFramePr>
          <p:cNvPr id="994316" name="Object 12"/>
          <p:cNvGraphicFramePr>
            <a:graphicFrameLocks noChangeAspect="1"/>
          </p:cNvGraphicFramePr>
          <p:nvPr>
            <p:extLst>
              <p:ext uri="{D42A27DB-BD31-4B8C-83A1-F6EECF244321}">
                <p14:modId xmlns:p14="http://schemas.microsoft.com/office/powerpoint/2010/main" val="2913624633"/>
              </p:ext>
            </p:extLst>
          </p:nvPr>
        </p:nvGraphicFramePr>
        <p:xfrm>
          <a:off x="2185988" y="2879725"/>
          <a:ext cx="5002212" cy="1408113"/>
        </p:xfrm>
        <a:graphic>
          <a:graphicData uri="http://schemas.openxmlformats.org/presentationml/2006/ole">
            <mc:AlternateContent xmlns:mc="http://schemas.openxmlformats.org/markup-compatibility/2006">
              <mc:Choice xmlns:v="urn:schemas-microsoft-com:vml" Requires="v">
                <p:oleObj name="Visio" r:id="rId5" imgW="4701069" imgH="1369302" progId="Visio.Drawing.11">
                  <p:embed/>
                </p:oleObj>
              </mc:Choice>
              <mc:Fallback>
                <p:oleObj name="Visio" r:id="rId5" imgW="4701069" imgH="1369302" progId="Visio.Drawing.11">
                  <p:embed/>
                  <p:pic>
                    <p:nvPicPr>
                      <p:cNvPr id="0" name=""/>
                      <p:cNvPicPr>
                        <a:picLocks noChangeAspect="1" noChangeArrowheads="1"/>
                      </p:cNvPicPr>
                      <p:nvPr/>
                    </p:nvPicPr>
                    <p:blipFill>
                      <a:blip r:embed="rId6"/>
                      <a:srcRect/>
                      <a:stretch>
                        <a:fillRect/>
                      </a:stretch>
                    </p:blipFill>
                    <p:spPr bwMode="auto">
                      <a:xfrm>
                        <a:off x="2185988" y="2879725"/>
                        <a:ext cx="5002212" cy="140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13</a:t>
            </a:fld>
            <a:endParaRPr lang="en-AU">
              <a:solidFill>
                <a:prstClr val="black">
                  <a:lumMod val="50000"/>
                  <a:lumOff val="50000"/>
                </a:prstClr>
              </a:solidFill>
            </a:endParaRPr>
          </a:p>
        </p:txBody>
      </p:sp>
    </p:spTree>
    <p:extLst>
      <p:ext uri="{BB962C8B-B14F-4D97-AF65-F5344CB8AC3E}">
        <p14:creationId xmlns:p14="http://schemas.microsoft.com/office/powerpoint/2010/main" val="404781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4316"/>
                                        </p:tgtEl>
                                        <p:attrNameLst>
                                          <p:attrName>style.visibility</p:attrName>
                                        </p:attrNameLst>
                                      </p:cBhvr>
                                      <p:to>
                                        <p:strVal val="visible"/>
                                      </p:to>
                                    </p:set>
                                    <p:animEffect transition="in" filter="fade">
                                      <p:cBhvr>
                                        <p:cTn id="7" dur="1000"/>
                                        <p:tgtEl>
                                          <p:spTgt spid="9943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94308"/>
                                        </p:tgtEl>
                                        <p:attrNameLst>
                                          <p:attrName>style.visibility</p:attrName>
                                        </p:attrNameLst>
                                      </p:cBhvr>
                                      <p:to>
                                        <p:strVal val="visible"/>
                                      </p:to>
                                    </p:set>
                                    <p:animEffect transition="in" filter="fade">
                                      <p:cBhvr>
                                        <p:cTn id="11" dur="1000"/>
                                        <p:tgtEl>
                                          <p:spTgt spid="99430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94309"/>
                                        </p:tgtEl>
                                        <p:attrNameLst>
                                          <p:attrName>style.visibility</p:attrName>
                                        </p:attrNameLst>
                                      </p:cBhvr>
                                      <p:to>
                                        <p:strVal val="visible"/>
                                      </p:to>
                                    </p:set>
                                    <p:animEffect transition="in" filter="fade">
                                      <p:cBhvr>
                                        <p:cTn id="14" dur="1000"/>
                                        <p:tgtEl>
                                          <p:spTgt spid="99430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94310"/>
                                        </p:tgtEl>
                                        <p:attrNameLst>
                                          <p:attrName>style.visibility</p:attrName>
                                        </p:attrNameLst>
                                      </p:cBhvr>
                                      <p:to>
                                        <p:strVal val="visible"/>
                                      </p:to>
                                    </p:set>
                                    <p:animEffect transition="in" filter="fade">
                                      <p:cBhvr>
                                        <p:cTn id="17" dur="1000"/>
                                        <p:tgtEl>
                                          <p:spTgt spid="994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p:bldP spid="994309" grpId="0"/>
      <p:bldP spid="9943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9" name="Rectangle 3"/>
          <p:cNvSpPr>
            <a:spLocks noGrp="1" noChangeArrowheads="1"/>
          </p:cNvSpPr>
          <p:nvPr>
            <p:ph idx="1"/>
          </p:nvPr>
        </p:nvSpPr>
        <p:spPr>
          <a:xfrm>
            <a:off x="467544" y="1443571"/>
            <a:ext cx="8136904" cy="4824536"/>
          </a:xfrm>
        </p:spPr>
        <p:txBody>
          <a:bodyPr/>
          <a:lstStyle/>
          <a:p>
            <a:pPr marL="0" indent="0">
              <a:buFontTx/>
              <a:buNone/>
            </a:pPr>
            <a:r>
              <a:rPr lang="en-AU" sz="2400" dirty="0"/>
              <a:t>A company has two warehouses that store different products: Amsterdam and Hamburg. When an order is received, it is distributed across these warehouses: if some of the relevant products are maintained in Amsterdam, a sub-order is sent there; likewise, if some relevant products are maintained in Hamburg, a sub-order is sent there. Afterwards, the order is registered and the process completes.</a:t>
            </a:r>
          </a:p>
        </p:txBody>
      </p:sp>
      <p:sp>
        <p:nvSpPr>
          <p:cNvPr id="1094658" name="Rectangle 2"/>
          <p:cNvSpPr>
            <a:spLocks noGrp="1" noChangeArrowheads="1"/>
          </p:cNvSpPr>
          <p:nvPr>
            <p:ph type="title"/>
          </p:nvPr>
        </p:nvSpPr>
        <p:spPr/>
        <p:txBody>
          <a:bodyPr/>
          <a:lstStyle/>
          <a:p>
            <a:r>
              <a:rPr lang="en-AU" dirty="0"/>
              <a:t>Between XOR and AND</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14</a:t>
            </a:fld>
            <a:endParaRPr lang="en-AU">
              <a:solidFill>
                <a:prstClr val="black">
                  <a:lumMod val="50000"/>
                  <a:lumOff val="50000"/>
                </a:prstClr>
              </a:solidFill>
            </a:endParaRPr>
          </a:p>
        </p:txBody>
      </p:sp>
      <p:sp>
        <p:nvSpPr>
          <p:cNvPr id="6" name="Rectangle 5"/>
          <p:cNvSpPr>
            <a:spLocks noChangeArrowheads="1"/>
          </p:cNvSpPr>
          <p:nvPr/>
        </p:nvSpPr>
        <p:spPr bwMode="auto">
          <a:xfrm>
            <a:off x="467544" y="958761"/>
            <a:ext cx="3704068" cy="461665"/>
          </a:xfrm>
          <a:prstGeom prst="rect">
            <a:avLst/>
          </a:prstGeom>
          <a:noFill/>
          <a:ln w="9525">
            <a:noFill/>
            <a:miter lim="800000"/>
            <a:headEnd/>
            <a:tailEnd/>
          </a:ln>
          <a:effectLst/>
        </p:spPr>
        <p:txBody>
          <a:bodyPr wrap="square">
            <a:spAutoFit/>
          </a:bodyPr>
          <a:lstStyle/>
          <a:p>
            <a:pPr algn="l"/>
            <a:r>
              <a:rPr lang="en-AU" sz="2400" b="1" u="none" dirty="0">
                <a:solidFill>
                  <a:schemeClr val="tx1">
                    <a:lumMod val="75000"/>
                    <a:lumOff val="25000"/>
                  </a:schemeClr>
                </a:solidFill>
                <a:latin typeface="+mj-lt"/>
              </a:rPr>
              <a:t>Order distribution process</a:t>
            </a:r>
          </a:p>
        </p:txBody>
      </p:sp>
    </p:spTree>
    <p:extLst>
      <p:ext uri="{BB962C8B-B14F-4D97-AF65-F5344CB8AC3E}">
        <p14:creationId xmlns:p14="http://schemas.microsoft.com/office/powerpoint/2010/main" val="4107614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55" y="1663347"/>
            <a:ext cx="8691996" cy="4312878"/>
          </a:xfrm>
          <a:prstGeom prst="rect">
            <a:avLst/>
          </a:prstGeom>
        </p:spPr>
      </p:pic>
      <p:sp>
        <p:nvSpPr>
          <p:cNvPr id="1095684" name="Rectangle 4"/>
          <p:cNvSpPr>
            <a:spLocks noGrp="1" noChangeArrowheads="1"/>
          </p:cNvSpPr>
          <p:nvPr>
            <p:ph type="title"/>
          </p:nvPr>
        </p:nvSpPr>
        <p:spPr/>
        <p:txBody>
          <a:bodyPr/>
          <a:lstStyle/>
          <a:p>
            <a:r>
              <a:rPr lang="en-AU" dirty="0"/>
              <a:t>Solution 1</a:t>
            </a:r>
            <a:endParaRPr lang="en-AU" sz="2400" i="1" dirty="0"/>
          </a:p>
        </p:txBody>
      </p:sp>
      <p:sp>
        <p:nvSpPr>
          <p:cNvPr id="1095688" name="Text Box 8"/>
          <p:cNvSpPr txBox="1">
            <a:spLocks noChangeArrowheads="1"/>
          </p:cNvSpPr>
          <p:nvPr/>
        </p:nvSpPr>
        <p:spPr bwMode="auto">
          <a:xfrm>
            <a:off x="1852671" y="2494580"/>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XOR-split</a:t>
            </a:r>
          </a:p>
        </p:txBody>
      </p:sp>
      <p:sp>
        <p:nvSpPr>
          <p:cNvPr id="1095689" name="Text Box 9"/>
          <p:cNvSpPr txBox="1">
            <a:spLocks noChangeArrowheads="1"/>
          </p:cNvSpPr>
          <p:nvPr/>
        </p:nvSpPr>
        <p:spPr bwMode="auto">
          <a:xfrm>
            <a:off x="5668172" y="2494580"/>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XOR-join</a:t>
            </a:r>
          </a:p>
        </p:txBody>
      </p:sp>
      <p:sp>
        <p:nvSpPr>
          <p:cNvPr id="1095690" name="Text Box 10"/>
          <p:cNvSpPr txBox="1">
            <a:spLocks noChangeArrowheads="1"/>
          </p:cNvSpPr>
          <p:nvPr/>
        </p:nvSpPr>
        <p:spPr bwMode="auto">
          <a:xfrm>
            <a:off x="2124188" y="5135267"/>
            <a:ext cx="15065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AND-split</a:t>
            </a:r>
          </a:p>
        </p:txBody>
      </p:sp>
      <p:sp>
        <p:nvSpPr>
          <p:cNvPr id="1095691" name="Text Box 11"/>
          <p:cNvSpPr txBox="1">
            <a:spLocks noChangeArrowheads="1"/>
          </p:cNvSpPr>
          <p:nvPr/>
        </p:nvSpPr>
        <p:spPr bwMode="auto">
          <a:xfrm>
            <a:off x="5939872" y="5135267"/>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AND-join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15</a:t>
            </a:fld>
            <a:endParaRPr lang="en-AU">
              <a:solidFill>
                <a:prstClr val="black">
                  <a:lumMod val="50000"/>
                  <a:lumOff val="50000"/>
                </a:prstClr>
              </a:solidFill>
            </a:endParaRPr>
          </a:p>
        </p:txBody>
      </p:sp>
      <p:sp>
        <p:nvSpPr>
          <p:cNvPr id="9" name="Rectangle 8"/>
          <p:cNvSpPr>
            <a:spLocks noChangeArrowheads="1"/>
          </p:cNvSpPr>
          <p:nvPr/>
        </p:nvSpPr>
        <p:spPr bwMode="auto">
          <a:xfrm>
            <a:off x="467544" y="958761"/>
            <a:ext cx="3704068" cy="461665"/>
          </a:xfrm>
          <a:prstGeom prst="rect">
            <a:avLst/>
          </a:prstGeom>
          <a:noFill/>
          <a:ln w="9525">
            <a:noFill/>
            <a:miter lim="800000"/>
            <a:headEnd/>
            <a:tailEnd/>
          </a:ln>
          <a:effectLst/>
        </p:spPr>
        <p:txBody>
          <a:bodyPr wrap="square">
            <a:spAutoFit/>
          </a:bodyPr>
          <a:lstStyle/>
          <a:p>
            <a:pPr algn="l"/>
            <a:r>
              <a:rPr lang="en-AU" sz="2400" b="1" u="none" dirty="0">
                <a:solidFill>
                  <a:schemeClr val="tx1">
                    <a:lumMod val="75000"/>
                    <a:lumOff val="25000"/>
                  </a:schemeClr>
                </a:solidFill>
                <a:latin typeface="+mj-lt"/>
              </a:rPr>
              <a:t>Order distribution process</a:t>
            </a:r>
          </a:p>
        </p:txBody>
      </p:sp>
    </p:spTree>
    <p:extLst>
      <p:ext uri="{BB962C8B-B14F-4D97-AF65-F5344CB8AC3E}">
        <p14:creationId xmlns:p14="http://schemas.microsoft.com/office/powerpoint/2010/main" val="2846274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5688"/>
                                        </p:tgtEl>
                                        <p:attrNameLst>
                                          <p:attrName>style.visibility</p:attrName>
                                        </p:attrNameLst>
                                      </p:cBhvr>
                                      <p:to>
                                        <p:strVal val="visible"/>
                                      </p:to>
                                    </p:set>
                                    <p:animEffect transition="in" filter="fade">
                                      <p:cBhvr>
                                        <p:cTn id="7" dur="500"/>
                                        <p:tgtEl>
                                          <p:spTgt spid="10956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95689"/>
                                        </p:tgtEl>
                                        <p:attrNameLst>
                                          <p:attrName>style.visibility</p:attrName>
                                        </p:attrNameLst>
                                      </p:cBhvr>
                                      <p:to>
                                        <p:strVal val="visible"/>
                                      </p:to>
                                    </p:set>
                                    <p:animEffect transition="in" filter="fade">
                                      <p:cBhvr>
                                        <p:cTn id="11" dur="500"/>
                                        <p:tgtEl>
                                          <p:spTgt spid="109568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5690"/>
                                        </p:tgtEl>
                                        <p:attrNameLst>
                                          <p:attrName>style.visibility</p:attrName>
                                        </p:attrNameLst>
                                      </p:cBhvr>
                                      <p:to>
                                        <p:strVal val="visible"/>
                                      </p:to>
                                    </p:set>
                                    <p:animEffect transition="in" filter="fade">
                                      <p:cBhvr>
                                        <p:cTn id="15" dur="500"/>
                                        <p:tgtEl>
                                          <p:spTgt spid="109569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95691"/>
                                        </p:tgtEl>
                                        <p:attrNameLst>
                                          <p:attrName>style.visibility</p:attrName>
                                        </p:attrNameLst>
                                      </p:cBhvr>
                                      <p:to>
                                        <p:strVal val="visible"/>
                                      </p:to>
                                    </p:set>
                                    <p:animEffect transition="in" filter="fade">
                                      <p:cBhvr>
                                        <p:cTn id="19" dur="500"/>
                                        <p:tgtEl>
                                          <p:spTgt spid="1095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8" grpId="0"/>
      <p:bldP spid="1095689" grpId="0"/>
      <p:bldP spid="1095690" grpId="0"/>
      <p:bldP spid="109569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83" y="1529330"/>
            <a:ext cx="8532440" cy="4151090"/>
          </a:xfrm>
          <a:prstGeom prst="rect">
            <a:avLst/>
          </a:prstGeom>
        </p:spPr>
      </p:pic>
      <p:sp>
        <p:nvSpPr>
          <p:cNvPr id="1101826" name="Rectangle 2"/>
          <p:cNvSpPr>
            <a:spLocks noGrp="1" noChangeArrowheads="1"/>
          </p:cNvSpPr>
          <p:nvPr>
            <p:ph type="title"/>
          </p:nvPr>
        </p:nvSpPr>
        <p:spPr/>
        <p:txBody>
          <a:bodyPr/>
          <a:lstStyle/>
          <a:p>
            <a:r>
              <a:rPr lang="en-AU" dirty="0"/>
              <a:t>Solution 2</a:t>
            </a:r>
            <a:endParaRPr lang="en-AU" sz="2800" i="1" dirty="0"/>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16</a:t>
            </a:fld>
            <a:endParaRPr lang="en-AU">
              <a:solidFill>
                <a:prstClr val="black">
                  <a:lumMod val="50000"/>
                  <a:lumOff val="50000"/>
                </a:prstClr>
              </a:solidFill>
            </a:endParaRPr>
          </a:p>
        </p:txBody>
      </p:sp>
      <p:sp>
        <p:nvSpPr>
          <p:cNvPr id="5" name="Rectangle 4"/>
          <p:cNvSpPr>
            <a:spLocks noChangeArrowheads="1"/>
          </p:cNvSpPr>
          <p:nvPr/>
        </p:nvSpPr>
        <p:spPr bwMode="auto">
          <a:xfrm>
            <a:off x="467544" y="958761"/>
            <a:ext cx="3704068" cy="461665"/>
          </a:xfrm>
          <a:prstGeom prst="rect">
            <a:avLst/>
          </a:prstGeom>
          <a:noFill/>
          <a:ln w="9525">
            <a:noFill/>
            <a:miter lim="800000"/>
            <a:headEnd/>
            <a:tailEnd/>
          </a:ln>
          <a:effectLst/>
        </p:spPr>
        <p:txBody>
          <a:bodyPr wrap="square">
            <a:spAutoFit/>
          </a:bodyPr>
          <a:lstStyle/>
          <a:p>
            <a:pPr algn="l"/>
            <a:r>
              <a:rPr lang="en-AU" sz="2400" b="1" u="none" dirty="0">
                <a:solidFill>
                  <a:schemeClr val="tx1">
                    <a:lumMod val="75000"/>
                    <a:lumOff val="25000"/>
                  </a:schemeClr>
                </a:solidFill>
                <a:latin typeface="+mj-lt"/>
              </a:rPr>
              <a:t>Order distribution process</a:t>
            </a:r>
          </a:p>
        </p:txBody>
      </p:sp>
      <p:sp>
        <p:nvSpPr>
          <p:cNvPr id="8" name="Text Box 8"/>
          <p:cNvSpPr txBox="1">
            <a:spLocks noChangeArrowheads="1"/>
          </p:cNvSpPr>
          <p:nvPr/>
        </p:nvSpPr>
        <p:spPr bwMode="auto">
          <a:xfrm>
            <a:off x="2186738" y="4762107"/>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XOR-split</a:t>
            </a:r>
          </a:p>
        </p:txBody>
      </p:sp>
      <p:sp>
        <p:nvSpPr>
          <p:cNvPr id="9" name="Text Box 9"/>
          <p:cNvSpPr txBox="1">
            <a:spLocks noChangeArrowheads="1"/>
          </p:cNvSpPr>
          <p:nvPr/>
        </p:nvSpPr>
        <p:spPr bwMode="auto">
          <a:xfrm>
            <a:off x="5927882" y="4762107"/>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XOR-join</a:t>
            </a:r>
          </a:p>
        </p:txBody>
      </p:sp>
      <p:sp>
        <p:nvSpPr>
          <p:cNvPr id="10" name="Text Box 10"/>
          <p:cNvSpPr txBox="1">
            <a:spLocks noChangeArrowheads="1"/>
          </p:cNvSpPr>
          <p:nvPr/>
        </p:nvSpPr>
        <p:spPr bwMode="auto">
          <a:xfrm>
            <a:off x="1918584" y="2819510"/>
            <a:ext cx="15065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AND-split</a:t>
            </a:r>
          </a:p>
        </p:txBody>
      </p:sp>
      <p:sp>
        <p:nvSpPr>
          <p:cNvPr id="11" name="Text Box 11"/>
          <p:cNvSpPr txBox="1">
            <a:spLocks noChangeArrowheads="1"/>
          </p:cNvSpPr>
          <p:nvPr/>
        </p:nvSpPr>
        <p:spPr bwMode="auto">
          <a:xfrm>
            <a:off x="5701804" y="2819510"/>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AND-join</a:t>
            </a:r>
          </a:p>
        </p:txBody>
      </p:sp>
    </p:spTree>
    <p:extLst>
      <p:ext uri="{BB962C8B-B14F-4D97-AF65-F5344CB8AC3E}">
        <p14:creationId xmlns:p14="http://schemas.microsoft.com/office/powerpoint/2010/main" val="1308548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OR Gateway</a:t>
            </a:r>
          </a:p>
        </p:txBody>
      </p:sp>
      <p:sp>
        <p:nvSpPr>
          <p:cNvPr id="2" name="Slide Number Placeholder 1"/>
          <p:cNvSpPr>
            <a:spLocks noGrp="1"/>
          </p:cNvSpPr>
          <p:nvPr>
            <p:ph type="sldNum" sz="quarter" idx="11"/>
          </p:nvPr>
        </p:nvSpPr>
        <p:spPr>
          <a:xfrm>
            <a:off x="8246751" y="6059714"/>
            <a:ext cx="533400" cy="152400"/>
          </a:xfrm>
        </p:spPr>
        <p:txBody>
          <a:bodyPr/>
          <a:lstStyle/>
          <a:p>
            <a:fld id="{F06E539D-8AB8-485C-BFEF-50E8D5427D32}" type="slidenum">
              <a:rPr lang="en-AU" smtClean="0">
                <a:solidFill>
                  <a:prstClr val="black">
                    <a:lumMod val="50000"/>
                    <a:lumOff val="50000"/>
                  </a:prstClr>
                </a:solidFill>
              </a:rPr>
              <a:pPr/>
              <a:t>17</a:t>
            </a:fld>
            <a:endParaRPr lang="en-AU">
              <a:solidFill>
                <a:prstClr val="black">
                  <a:lumMod val="50000"/>
                  <a:lumOff val="50000"/>
                </a:prstClr>
              </a:solidFill>
            </a:endParaRPr>
          </a:p>
        </p:txBody>
      </p:sp>
      <p:sp>
        <p:nvSpPr>
          <p:cNvPr id="6" name="Rectangle 5"/>
          <p:cNvSpPr/>
          <p:nvPr/>
        </p:nvSpPr>
        <p:spPr>
          <a:xfrm>
            <a:off x="1173162" y="1614149"/>
            <a:ext cx="7074133" cy="830997"/>
          </a:xfrm>
          <a:prstGeom prst="rect">
            <a:avLst/>
          </a:prstGeom>
        </p:spPr>
        <p:txBody>
          <a:bodyPr wrap="square">
            <a:spAutoFit/>
          </a:bodyPr>
          <a:lstStyle/>
          <a:p>
            <a:pPr marL="228600" lvl="1">
              <a:spcBef>
                <a:spcPct val="20000"/>
              </a:spcBef>
              <a:buClr>
                <a:prstClr val="black">
                  <a:lumMod val="50000"/>
                  <a:lumOff val="50000"/>
                </a:prstClr>
              </a:buClr>
            </a:pPr>
            <a:r>
              <a:rPr lang="en-AU" sz="2400" dirty="0">
                <a:solidFill>
                  <a:prstClr val="black">
                    <a:lumMod val="75000"/>
                    <a:lumOff val="25000"/>
                  </a:prstClr>
                </a:solidFill>
              </a:rPr>
              <a:t>An </a:t>
            </a:r>
            <a:r>
              <a:rPr lang="en-AU" sz="2400" i="1" dirty="0">
                <a:solidFill>
                  <a:prstClr val="black">
                    <a:lumMod val="75000"/>
                    <a:lumOff val="25000"/>
                  </a:prstClr>
                </a:solidFill>
              </a:rPr>
              <a:t>OR Gateway</a:t>
            </a:r>
            <a:r>
              <a:rPr lang="en-AU" sz="2400" dirty="0">
                <a:solidFill>
                  <a:prstClr val="black">
                    <a:lumMod val="75000"/>
                    <a:lumOff val="25000"/>
                  </a:prstClr>
                </a:solidFill>
              </a:rPr>
              <a:t> provides a mechanism to create and synchronize n out of m parallel flows. </a:t>
            </a:r>
          </a:p>
        </p:txBody>
      </p:sp>
      <p:sp>
        <p:nvSpPr>
          <p:cNvPr id="12" name="Rectangle 3"/>
          <p:cNvSpPr txBox="1">
            <a:spLocks noChangeArrowheads="1"/>
          </p:cNvSpPr>
          <p:nvPr/>
        </p:nvSpPr>
        <p:spPr>
          <a:xfrm>
            <a:off x="1823703" y="3519622"/>
            <a:ext cx="6642490" cy="1992363"/>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AU" i="1" dirty="0"/>
              <a:t>OR-split</a:t>
            </a:r>
            <a:r>
              <a:rPr lang="en-AU" dirty="0"/>
              <a:t> </a:t>
            </a:r>
            <a:r>
              <a:rPr lang="en-AU" dirty="0">
                <a:sym typeface="Wingdings" pitchFamily="2" charset="2"/>
              </a:rPr>
              <a:t> takes one or more branches depending on conditions</a:t>
            </a:r>
          </a:p>
          <a:p>
            <a:pPr marL="0" indent="0">
              <a:buNone/>
            </a:pPr>
            <a:endParaRPr lang="en-AU" sz="2400" i="1" dirty="0">
              <a:sym typeface="Wingdings" pitchFamily="2" charset="2"/>
            </a:endParaRPr>
          </a:p>
          <a:p>
            <a:pPr marL="0" indent="0">
              <a:buNone/>
            </a:pPr>
            <a:endParaRPr lang="en-AU" sz="2400" i="1" dirty="0">
              <a:sym typeface="Wingdings" pitchFamily="2" charset="2"/>
            </a:endParaRPr>
          </a:p>
          <a:p>
            <a:pPr marL="0" indent="0">
              <a:buNone/>
            </a:pPr>
            <a:r>
              <a:rPr lang="en-AU" i="1" dirty="0">
                <a:sym typeface="Wingdings" pitchFamily="2" charset="2"/>
              </a:rPr>
              <a:t>OR-join </a:t>
            </a:r>
            <a:r>
              <a:rPr lang="en-AU" dirty="0">
                <a:sym typeface="Wingdings" pitchFamily="2" charset="2"/>
              </a:rPr>
              <a:t> proceeds when all </a:t>
            </a:r>
            <a:r>
              <a:rPr lang="en-AU" b="1" dirty="0">
                <a:sym typeface="Wingdings" pitchFamily="2" charset="2"/>
              </a:rPr>
              <a:t>active </a:t>
            </a:r>
            <a:r>
              <a:rPr lang="en-AU" dirty="0">
                <a:sym typeface="Wingdings" pitchFamily="2" charset="2"/>
              </a:rPr>
              <a:t>incoming branches have completed</a:t>
            </a:r>
          </a:p>
          <a:p>
            <a:pPr marL="1074738" lvl="1">
              <a:buFontTx/>
              <a:buChar char="•"/>
            </a:pPr>
            <a:endParaRPr lang="en-AU" sz="2400" dirty="0">
              <a:sym typeface="Wingdings" pitchFamily="2" charset="2"/>
            </a:endParaRPr>
          </a:p>
        </p:txBody>
      </p:sp>
      <p:graphicFrame>
        <p:nvGraphicFramePr>
          <p:cNvPr id="13" name="Object 7"/>
          <p:cNvGraphicFramePr>
            <a:graphicFrameLocks noChangeAspect="1"/>
          </p:cNvGraphicFramePr>
          <p:nvPr/>
        </p:nvGraphicFramePr>
        <p:xfrm>
          <a:off x="90488" y="2898775"/>
          <a:ext cx="1658937" cy="1647825"/>
        </p:xfrm>
        <a:graphic>
          <a:graphicData uri="http://schemas.openxmlformats.org/presentationml/2006/ole">
            <mc:AlternateContent xmlns:mc="http://schemas.openxmlformats.org/markup-compatibility/2006">
              <mc:Choice xmlns:v="urn:schemas-microsoft-com:vml" Requires="v">
                <p:oleObj name="Visio" r:id="rId3" imgW="1058310" imgH="1019436" progId="Visio.Drawing.11">
                  <p:embed/>
                </p:oleObj>
              </mc:Choice>
              <mc:Fallback>
                <p:oleObj name="Visio" r:id="rId3" imgW="1058310" imgH="1019436" progId="Visio.Drawing.11">
                  <p:embed/>
                  <p:pic>
                    <p:nvPicPr>
                      <p:cNvPr id="0" name=""/>
                      <p:cNvPicPr>
                        <a:picLocks noChangeAspect="1" noChangeArrowheads="1"/>
                      </p:cNvPicPr>
                      <p:nvPr/>
                    </p:nvPicPr>
                    <p:blipFill>
                      <a:blip r:embed="rId4"/>
                      <a:srcRect/>
                      <a:stretch>
                        <a:fillRect/>
                      </a:stretch>
                    </p:blipFill>
                    <p:spPr bwMode="auto">
                      <a:xfrm>
                        <a:off x="90488" y="2898775"/>
                        <a:ext cx="1658937" cy="1647825"/>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nvGraphicFramePr>
        <p:xfrm>
          <a:off x="196850" y="4789488"/>
          <a:ext cx="1522413" cy="1477962"/>
        </p:xfrm>
        <a:graphic>
          <a:graphicData uri="http://schemas.openxmlformats.org/presentationml/2006/ole">
            <mc:AlternateContent xmlns:mc="http://schemas.openxmlformats.org/markup-compatibility/2006">
              <mc:Choice xmlns:v="urn:schemas-microsoft-com:vml" Requires="v">
                <p:oleObj name="Visio" r:id="rId5" imgW="971640" imgH="914040" progId="Visio.Drawing.11">
                  <p:embed/>
                </p:oleObj>
              </mc:Choice>
              <mc:Fallback>
                <p:oleObj name="Visio" r:id="rId5" imgW="971640" imgH="914040" progId="Visio.Drawing.11">
                  <p:embed/>
                  <p:pic>
                    <p:nvPicPr>
                      <p:cNvPr id="0" name=""/>
                      <p:cNvPicPr>
                        <a:picLocks noChangeAspect="1" noChangeArrowheads="1"/>
                      </p:cNvPicPr>
                      <p:nvPr/>
                    </p:nvPicPr>
                    <p:blipFill>
                      <a:blip r:embed="rId6"/>
                      <a:srcRect/>
                      <a:stretch>
                        <a:fillRect/>
                      </a:stretch>
                    </p:blipFill>
                    <p:spPr bwMode="auto">
                      <a:xfrm>
                        <a:off x="196850" y="4789488"/>
                        <a:ext cx="1522413" cy="1477962"/>
                      </a:xfrm>
                      <a:prstGeom prst="rect">
                        <a:avLst/>
                      </a:prstGeom>
                      <a:noFill/>
                      <a:ln>
                        <a:noFill/>
                      </a:ln>
                      <a:effectLst/>
                    </p:spPr>
                  </p:pic>
                </p:oleObj>
              </mc:Fallback>
            </mc:AlternateContent>
          </a:graphicData>
        </a:graphic>
      </p:graphicFrame>
      <p:graphicFrame>
        <p:nvGraphicFramePr>
          <p:cNvPr id="15" name="Object 4"/>
          <p:cNvGraphicFramePr>
            <a:graphicFrameLocks noGrp="1" noChangeAspect="1"/>
          </p:cNvGraphicFramePr>
          <p:nvPr>
            <p:ph sz="quarter" idx="4294967295"/>
          </p:nvPr>
        </p:nvGraphicFramePr>
        <p:xfrm>
          <a:off x="381000" y="1614488"/>
          <a:ext cx="792163" cy="792162"/>
        </p:xfrm>
        <a:graphic>
          <a:graphicData uri="http://schemas.openxmlformats.org/presentationml/2006/ole">
            <mc:AlternateContent xmlns:mc="http://schemas.openxmlformats.org/markup-compatibility/2006">
              <mc:Choice xmlns:v="urn:schemas-microsoft-com:vml" Requires="v">
                <p:oleObj name="Visio" r:id="rId7" imgW="586440" imgH="586440" progId="Visio.Drawing.11">
                  <p:embed/>
                </p:oleObj>
              </mc:Choice>
              <mc:Fallback>
                <p:oleObj name="Visio" r:id="rId7" imgW="586440" imgH="586440" progId="Visio.Drawing.11">
                  <p:embed/>
                  <p:pic>
                    <p:nvPicPr>
                      <p:cNvPr id="0" name=""/>
                      <p:cNvPicPr>
                        <a:picLocks noChangeAspect="1" noChangeArrowheads="1"/>
                      </p:cNvPicPr>
                      <p:nvPr/>
                    </p:nvPicPr>
                    <p:blipFill>
                      <a:blip r:embed="rId8"/>
                      <a:srcRect/>
                      <a:stretch>
                        <a:fillRect/>
                      </a:stretch>
                    </p:blipFill>
                    <p:spPr bwMode="auto">
                      <a:xfrm>
                        <a:off x="381000" y="1614488"/>
                        <a:ext cx="792163"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196850"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6" name="Oval 15"/>
          <p:cNvSpPr/>
          <p:nvPr/>
        </p:nvSpPr>
        <p:spPr>
          <a:xfrm>
            <a:off x="196850"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Oval 16"/>
          <p:cNvSpPr/>
          <p:nvPr/>
        </p:nvSpPr>
        <p:spPr>
          <a:xfrm>
            <a:off x="467544" y="479513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8" name="Oval 17"/>
          <p:cNvSpPr/>
          <p:nvPr/>
        </p:nvSpPr>
        <p:spPr>
          <a:xfrm>
            <a:off x="467544" y="605759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2" name="Oval 21"/>
          <p:cNvSpPr/>
          <p:nvPr/>
        </p:nvSpPr>
        <p:spPr>
          <a:xfrm>
            <a:off x="196848"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3" name="Oval 22"/>
          <p:cNvSpPr/>
          <p:nvPr/>
        </p:nvSpPr>
        <p:spPr>
          <a:xfrm>
            <a:off x="196849"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4" name="Oval 23"/>
          <p:cNvSpPr/>
          <p:nvPr/>
        </p:nvSpPr>
        <p:spPr>
          <a:xfrm>
            <a:off x="467543" y="479513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5" name="Oval 24"/>
          <p:cNvSpPr/>
          <p:nvPr/>
        </p:nvSpPr>
        <p:spPr>
          <a:xfrm>
            <a:off x="467542" y="606021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7407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50" presetClass="path" presetSubtype="0" accel="50000" fill="hold" grpId="1" nodeType="afterEffect">
                                  <p:stCondLst>
                                    <p:cond delay="0"/>
                                  </p:stCondLst>
                                  <p:childTnLst>
                                    <p:animMotion origin="layout" path="M -2.77778E-6 -1.11111E-6 L 0.03004 -1.11111E-6 C 0.04358 -1.11111E-6 0.06077 -0.02546 0.06077 -0.0463 L 0.06077 -0.09329 " pathEditMode="relative" rAng="0" ptsTypes="AAAA">
                                      <p:cBhvr>
                                        <p:cTn id="10" dur="2000" fill="hold"/>
                                        <p:tgtEl>
                                          <p:spTgt spid="22"/>
                                        </p:tgtEl>
                                        <p:attrNameLst>
                                          <p:attrName>ppt_x</p:attrName>
                                          <p:attrName>ppt_y</p:attrName>
                                        </p:attrNameLst>
                                      </p:cBhvr>
                                      <p:rCtr x="3038" y="-4676"/>
                                    </p:animMotion>
                                  </p:childTnLst>
                                </p:cTn>
                              </p:par>
                            </p:childTnLst>
                          </p:cTn>
                        </p:par>
                        <p:par>
                          <p:cTn id="11" fill="hold">
                            <p:stCondLst>
                              <p:cond delay="2500"/>
                            </p:stCondLst>
                            <p:childTnLst>
                              <p:par>
                                <p:cTn id="12" presetID="63" presetClass="path" presetSubtype="0" decel="50000" fill="hold" grpId="3" nodeType="afterEffect">
                                  <p:stCondLst>
                                    <p:cond delay="0"/>
                                  </p:stCondLst>
                                  <p:childTnLst>
                                    <p:animMotion origin="layout" path="M 0.06077 -0.09329 L 0.09028 -0.09167 " pathEditMode="relative" rAng="0" ptsTypes="AA">
                                      <p:cBhvr>
                                        <p:cTn id="13" dur="750" fill="hold"/>
                                        <p:tgtEl>
                                          <p:spTgt spid="22"/>
                                        </p:tgtEl>
                                        <p:attrNameLst>
                                          <p:attrName>ppt_x</p:attrName>
                                          <p:attrName>ppt_y</p:attrName>
                                        </p:attrNameLst>
                                      </p:cBhvr>
                                      <p:rCtr x="1476" y="69"/>
                                    </p:animMotion>
                                  </p:childTnLst>
                                </p:cTn>
                              </p:par>
                            </p:childTnLst>
                          </p:cTn>
                        </p:par>
                        <p:par>
                          <p:cTn id="14" fill="hold">
                            <p:stCondLst>
                              <p:cond delay="3250"/>
                            </p:stCondLst>
                            <p:childTnLst>
                              <p:par>
                                <p:cTn id="15" presetID="10" presetClass="exit" presetSubtype="0" fill="hold" grpId="2" nodeType="after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3750"/>
                            </p:stCondLst>
                            <p:childTnLst>
                              <p:par>
                                <p:cTn id="21" presetID="50" presetClass="path" presetSubtype="0" accel="50000" fill="hold" grpId="1" nodeType="afterEffect">
                                  <p:stCondLst>
                                    <p:cond delay="0"/>
                                  </p:stCondLst>
                                  <p:childTnLst>
                                    <p:animMotion origin="layout" path="M -2.77778E-6 -1.11111E-6 L 0.03125 -1.11111E-6 C 0.04549 -1.11111E-6 0.0632 0.02523 0.0632 0.04607 L 0.0632 0.09283 " pathEditMode="relative" rAng="0" ptsTypes="AAAA">
                                      <p:cBhvr>
                                        <p:cTn id="22" dur="2000" fill="hold"/>
                                        <p:tgtEl>
                                          <p:spTgt spid="23"/>
                                        </p:tgtEl>
                                        <p:attrNameLst>
                                          <p:attrName>ppt_x</p:attrName>
                                          <p:attrName>ppt_y</p:attrName>
                                        </p:attrNameLst>
                                      </p:cBhvr>
                                      <p:rCtr x="3160" y="4630"/>
                                    </p:animMotion>
                                  </p:childTnLst>
                                </p:cTn>
                              </p:par>
                            </p:childTnLst>
                          </p:cTn>
                        </p:par>
                        <p:par>
                          <p:cTn id="23" fill="hold">
                            <p:stCondLst>
                              <p:cond delay="5750"/>
                            </p:stCondLst>
                            <p:childTnLst>
                              <p:par>
                                <p:cTn id="24" presetID="63" presetClass="path" presetSubtype="0" decel="50000" fill="hold" grpId="3" nodeType="afterEffect">
                                  <p:stCondLst>
                                    <p:cond delay="0"/>
                                  </p:stCondLst>
                                  <p:childTnLst>
                                    <p:animMotion origin="layout" path="M 0.0632 0.09283 L 0.09271 0.09445 " pathEditMode="relative" rAng="0" ptsTypes="AA">
                                      <p:cBhvr>
                                        <p:cTn id="25" dur="750" fill="hold"/>
                                        <p:tgtEl>
                                          <p:spTgt spid="23"/>
                                        </p:tgtEl>
                                        <p:attrNameLst>
                                          <p:attrName>ppt_x</p:attrName>
                                          <p:attrName>ppt_y</p:attrName>
                                        </p:attrNameLst>
                                      </p:cBhvr>
                                      <p:rCtr x="1476" y="69"/>
                                    </p:animMotion>
                                  </p:childTnLst>
                                </p:cTn>
                              </p:par>
                            </p:childTnLst>
                          </p:cTn>
                        </p:par>
                        <p:par>
                          <p:cTn id="26" fill="hold">
                            <p:stCondLst>
                              <p:cond delay="6500"/>
                            </p:stCondLst>
                            <p:childTnLst>
                              <p:par>
                                <p:cTn id="27" presetID="10" presetClass="exit" presetSubtype="0" fill="hold" grpId="2" nodeType="after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childTnLst>
                          </p:cTn>
                        </p:par>
                        <p:par>
                          <p:cTn id="30" fill="hold">
                            <p:stCondLst>
                              <p:cond delay="7000"/>
                            </p:stCondLst>
                            <p:childTnLst>
                              <p:par>
                                <p:cTn id="31" presetID="1"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par>
                          <p:cTn id="33" fill="hold">
                            <p:stCondLst>
                              <p:cond delay="7000"/>
                            </p:stCondLst>
                            <p:childTnLst>
                              <p:par>
                                <p:cTn id="34" presetID="1" presetClass="entr" presetSubtype="0" fill="hold" grpId="3"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par>
                          <p:cTn id="36" fill="hold">
                            <p:stCondLst>
                              <p:cond delay="7000"/>
                            </p:stCondLst>
                            <p:childTnLst>
                              <p:par>
                                <p:cTn id="37" presetID="50" presetClass="path" presetSubtype="0" accel="50000" fill="hold" grpId="0" nodeType="afterEffect">
                                  <p:stCondLst>
                                    <p:cond delay="0"/>
                                  </p:stCondLst>
                                  <p:childTnLst>
                                    <p:animMotion origin="layout" path="M -2.77778E-6 -1.11111E-6 L 0.03125 -1.11111E-6 C 0.04549 -1.11111E-6 0.0632 0.02523 0.0632 0.04607 L 0.0632 0.09283 " pathEditMode="relative" rAng="0" ptsTypes="AAAA">
                                      <p:cBhvr>
                                        <p:cTn id="38" dur="2000" fill="hold"/>
                                        <p:tgtEl>
                                          <p:spTgt spid="11"/>
                                        </p:tgtEl>
                                        <p:attrNameLst>
                                          <p:attrName>ppt_x</p:attrName>
                                          <p:attrName>ppt_y</p:attrName>
                                        </p:attrNameLst>
                                      </p:cBhvr>
                                      <p:rCtr x="3160" y="4630"/>
                                    </p:animMotion>
                                  </p:childTnLst>
                                </p:cTn>
                              </p:par>
                              <p:par>
                                <p:cTn id="39" presetID="50" presetClass="path" presetSubtype="0" accel="50000" fill="hold" grpId="1" nodeType="withEffect">
                                  <p:stCondLst>
                                    <p:cond delay="0"/>
                                  </p:stCondLst>
                                  <p:childTnLst>
                                    <p:animMotion origin="layout" path="M -2.77778E-6 -1.11111E-6 L 0.03004 -1.11111E-6 C 0.04358 -1.11111E-6 0.06077 -0.02546 0.06077 -0.0463 L 0.06077 -0.09329 " pathEditMode="relative" rAng="0" ptsTypes="AAAA">
                                      <p:cBhvr>
                                        <p:cTn id="40" dur="2000" fill="hold"/>
                                        <p:tgtEl>
                                          <p:spTgt spid="16"/>
                                        </p:tgtEl>
                                        <p:attrNameLst>
                                          <p:attrName>ppt_x</p:attrName>
                                          <p:attrName>ppt_y</p:attrName>
                                        </p:attrNameLst>
                                      </p:cBhvr>
                                      <p:rCtr x="3038" y="-4676"/>
                                    </p:animMotion>
                                  </p:childTnLst>
                                </p:cTn>
                              </p:par>
                            </p:childTnLst>
                          </p:cTn>
                        </p:par>
                        <p:par>
                          <p:cTn id="41" fill="hold">
                            <p:stCondLst>
                              <p:cond delay="9000"/>
                            </p:stCondLst>
                            <p:childTnLst>
                              <p:par>
                                <p:cTn id="42" presetID="63" presetClass="path" presetSubtype="0" decel="50000" fill="hold" grpId="2" nodeType="afterEffect">
                                  <p:stCondLst>
                                    <p:cond delay="0"/>
                                  </p:stCondLst>
                                  <p:childTnLst>
                                    <p:animMotion origin="layout" path="M 0.0632 0.09283 L 0.06319 0.09282 " pathEditMode="relative" rAng="0" ptsTypes="AA">
                                      <p:cBhvr>
                                        <p:cTn id="43" dur="750" fill="hold"/>
                                        <p:tgtEl>
                                          <p:spTgt spid="11"/>
                                        </p:tgtEl>
                                        <p:attrNameLst>
                                          <p:attrName>ppt_x</p:attrName>
                                          <p:attrName>ppt_y</p:attrName>
                                        </p:attrNameLst>
                                      </p:cBhvr>
                                      <p:rCtr x="1302" y="46"/>
                                    </p:animMotion>
                                  </p:childTnLst>
                                </p:cTn>
                              </p:par>
                              <p:par>
                                <p:cTn id="44" presetID="63" presetClass="path" presetSubtype="0" decel="50000" fill="hold" grpId="3" nodeType="withEffect">
                                  <p:stCondLst>
                                    <p:cond delay="0"/>
                                  </p:stCondLst>
                                  <p:childTnLst>
                                    <p:animMotion origin="layout" path="M 0.06077 -0.09329 L 0.06077 -0.09329 " pathEditMode="relative" rAng="0" ptsTypes="AA">
                                      <p:cBhvr>
                                        <p:cTn id="45" dur="750" fill="hold"/>
                                        <p:tgtEl>
                                          <p:spTgt spid="16"/>
                                        </p:tgtEl>
                                        <p:attrNameLst>
                                          <p:attrName>ppt_x</p:attrName>
                                          <p:attrName>ppt_y</p:attrName>
                                        </p:attrNameLst>
                                      </p:cBhvr>
                                      <p:rCtr x="1823" y="46"/>
                                    </p:animMotion>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1000"/>
                            </p:stCondLst>
                            <p:childTnLst>
                              <p:par>
                                <p:cTn id="59" presetID="50" presetClass="path" presetSubtype="0" accel="50000" decel="50000" fill="hold" grpId="1" nodeType="afterEffect">
                                  <p:stCondLst>
                                    <p:cond delay="0"/>
                                  </p:stCondLst>
                                  <p:childTnLst>
                                    <p:animMotion origin="layout" path="M -2.77778E-7 -2.59259E-6 L 0.0191 -2.59259E-6 C 0.02795 -2.59259E-6 0.03889 0.02523 0.03889 0.04584 L 0.03889 0.09236 " pathEditMode="relative" rAng="0" ptsTypes="AAAA">
                                      <p:cBhvr>
                                        <p:cTn id="60" dur="1500" fill="hold"/>
                                        <p:tgtEl>
                                          <p:spTgt spid="24"/>
                                        </p:tgtEl>
                                        <p:attrNameLst>
                                          <p:attrName>ppt_x</p:attrName>
                                          <p:attrName>ppt_y</p:attrName>
                                        </p:attrNameLst>
                                      </p:cBhvr>
                                      <p:rCtr x="1944" y="4606"/>
                                    </p:animMotion>
                                  </p:childTnLst>
                                </p:cTn>
                              </p:par>
                            </p:childTnLst>
                          </p:cTn>
                        </p:par>
                        <p:par>
                          <p:cTn id="61" fill="hold">
                            <p:stCondLst>
                              <p:cond delay="2500"/>
                            </p:stCondLst>
                            <p:childTnLst>
                              <p:par>
                                <p:cTn id="62" presetID="63" presetClass="path" presetSubtype="0" decel="50000" fill="hold" grpId="3" nodeType="afterEffect">
                                  <p:stCondLst>
                                    <p:cond delay="0"/>
                                  </p:stCondLst>
                                  <p:childTnLst>
                                    <p:animMotion origin="layout" path="M 0.03889 0.09236 L 0.08733 0.09236 " pathEditMode="relative" rAng="0" ptsTypes="AA">
                                      <p:cBhvr>
                                        <p:cTn id="63" dur="1000" fill="hold"/>
                                        <p:tgtEl>
                                          <p:spTgt spid="24"/>
                                        </p:tgtEl>
                                        <p:attrNameLst>
                                          <p:attrName>ppt_x</p:attrName>
                                          <p:attrName>ppt_y</p:attrName>
                                        </p:attrNameLst>
                                      </p:cBhvr>
                                      <p:rCtr x="2413" y="0"/>
                                    </p:animMotion>
                                  </p:childTnLst>
                                </p:cTn>
                              </p:par>
                            </p:childTnLst>
                          </p:cTn>
                        </p:par>
                        <p:par>
                          <p:cTn id="64" fill="hold">
                            <p:stCondLst>
                              <p:cond delay="3500"/>
                            </p:stCondLst>
                            <p:childTnLst>
                              <p:par>
                                <p:cTn id="65" presetID="1" presetClass="exit" presetSubtype="0" fill="hold" grpId="2" nodeType="afterEffect">
                                  <p:stCondLst>
                                    <p:cond delay="0"/>
                                  </p:stCondLst>
                                  <p:childTnLst>
                                    <p:set>
                                      <p:cBhvr>
                                        <p:cTn id="66" dur="1" fill="hold">
                                          <p:stCondLst>
                                            <p:cond delay="0"/>
                                          </p:stCondLst>
                                        </p:cTn>
                                        <p:tgtEl>
                                          <p:spTgt spid="24"/>
                                        </p:tgtEl>
                                        <p:attrNameLst>
                                          <p:attrName>style.visibility</p:attrName>
                                        </p:attrNameLst>
                                      </p:cBhvr>
                                      <p:to>
                                        <p:strVal val="hidden"/>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par>
                          <p:cTn id="70" fill="hold">
                            <p:stCondLst>
                              <p:cond delay="3500"/>
                            </p:stCondLst>
                            <p:childTnLst>
                              <p:par>
                                <p:cTn id="71" presetID="50" presetClass="path" presetSubtype="0" accel="50000" decel="25000" fill="hold" grpId="1" nodeType="afterEffect">
                                  <p:stCondLst>
                                    <p:cond delay="0"/>
                                  </p:stCondLst>
                                  <p:childTnLst>
                                    <p:animMotion origin="layout" path="M -2.77778E-7 -1.85185E-6 L 0.01927 -1.85185E-6 C 0.02795 -1.85185E-6 0.03906 -0.02546 0.03906 -0.04606 L 0.03906 -0.09213 " pathEditMode="relative" rAng="0" ptsTypes="AAAA">
                                      <p:cBhvr>
                                        <p:cTn id="72" dur="1500" fill="hold"/>
                                        <p:tgtEl>
                                          <p:spTgt spid="25"/>
                                        </p:tgtEl>
                                        <p:attrNameLst>
                                          <p:attrName>ppt_x</p:attrName>
                                          <p:attrName>ppt_y</p:attrName>
                                        </p:attrNameLst>
                                      </p:cBhvr>
                                      <p:rCtr x="1944" y="-4606"/>
                                    </p:animMotion>
                                  </p:childTnLst>
                                </p:cTn>
                              </p:par>
                            </p:childTnLst>
                          </p:cTn>
                        </p:par>
                        <p:par>
                          <p:cTn id="73" fill="hold">
                            <p:stCondLst>
                              <p:cond delay="5000"/>
                            </p:stCondLst>
                            <p:childTnLst>
                              <p:par>
                                <p:cTn id="74" presetID="63" presetClass="path" presetSubtype="0" decel="50000" fill="hold" grpId="3" nodeType="afterEffect">
                                  <p:stCondLst>
                                    <p:cond delay="0"/>
                                  </p:stCondLst>
                                  <p:childTnLst>
                                    <p:animMotion origin="layout" path="M 0.03889 -0.0919 L 0.08629 -0.0919 " pathEditMode="relative" rAng="0" ptsTypes="AA">
                                      <p:cBhvr>
                                        <p:cTn id="75" dur="1000" fill="hold"/>
                                        <p:tgtEl>
                                          <p:spTgt spid="25"/>
                                        </p:tgtEl>
                                        <p:attrNameLst>
                                          <p:attrName>ppt_x</p:attrName>
                                          <p:attrName>ppt_y</p:attrName>
                                        </p:attrNameLst>
                                      </p:cBhvr>
                                      <p:rCtr x="2361" y="0"/>
                                    </p:animMotion>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25"/>
                                        </p:tgtEl>
                                        <p:attrNameLst>
                                          <p:attrName>style.visibility</p:attrName>
                                        </p:attrNameLst>
                                      </p:cBhvr>
                                      <p:to>
                                        <p:strVal val="hidden"/>
                                      </p:to>
                                    </p:set>
                                  </p:childTnLst>
                                </p:cTn>
                              </p:par>
                            </p:childTnLst>
                          </p:cTn>
                        </p:par>
                        <p:par>
                          <p:cTn id="79" fill="hold">
                            <p:stCondLst>
                              <p:cond delay="6000"/>
                            </p:stCondLst>
                            <p:childTnLst>
                              <p:par>
                                <p:cTn id="80" presetID="1"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childTnLst>
                                </p:cTn>
                              </p:par>
                            </p:childTnLst>
                          </p:cTn>
                        </p:par>
                        <p:par>
                          <p:cTn id="82" fill="hold">
                            <p:stCondLst>
                              <p:cond delay="6000"/>
                            </p:stCondLst>
                            <p:childTnLst>
                              <p:par>
                                <p:cTn id="83" presetID="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par>
                          <p:cTn id="85" fill="hold">
                            <p:stCondLst>
                              <p:cond delay="6000"/>
                            </p:stCondLst>
                            <p:childTnLst>
                              <p:par>
                                <p:cTn id="86" presetID="50" presetClass="path" presetSubtype="0" accel="50000" decel="50000" fill="hold" grpId="1" nodeType="afterEffect">
                                  <p:stCondLst>
                                    <p:cond delay="0"/>
                                  </p:stCondLst>
                                  <p:childTnLst>
                                    <p:animMotion origin="layout" path="M -2.77778E-7 -2.59259E-6 L 0.0191 -2.59259E-6 C 0.02795 -2.59259E-6 0.03889 0.02523 0.03889 0.04584 L 0.03889 0.09236 " pathEditMode="relative" rAng="0" ptsTypes="AAAA">
                                      <p:cBhvr>
                                        <p:cTn id="87" dur="1500" fill="hold"/>
                                        <p:tgtEl>
                                          <p:spTgt spid="17"/>
                                        </p:tgtEl>
                                        <p:attrNameLst>
                                          <p:attrName>ppt_x</p:attrName>
                                          <p:attrName>ppt_y</p:attrName>
                                        </p:attrNameLst>
                                      </p:cBhvr>
                                      <p:rCtr x="1944" y="4606"/>
                                    </p:animMotion>
                                  </p:childTnLst>
                                </p:cTn>
                              </p:par>
                              <p:par>
                                <p:cTn id="88" presetID="50" presetClass="path" presetSubtype="0" accel="50000" decel="25000" fill="hold" grpId="1" nodeType="withEffect">
                                  <p:stCondLst>
                                    <p:cond delay="0"/>
                                  </p:stCondLst>
                                  <p:childTnLst>
                                    <p:animMotion origin="layout" path="M -2.77778E-7 -3.7037E-7 L 0.01927 -3.7037E-7 C 0.02795 -3.7037E-7 0.03906 -0.02546 0.03906 -0.04606 L 0.03906 -0.09213 " pathEditMode="relative" rAng="0" ptsTypes="AAAA">
                                      <p:cBhvr>
                                        <p:cTn id="89" dur="1500" fill="hold"/>
                                        <p:tgtEl>
                                          <p:spTgt spid="18"/>
                                        </p:tgtEl>
                                        <p:attrNameLst>
                                          <p:attrName>ppt_x</p:attrName>
                                          <p:attrName>ppt_y</p:attrName>
                                        </p:attrNameLst>
                                      </p:cBhvr>
                                      <p:rCtr x="1944" y="-4606"/>
                                    </p:animMotion>
                                  </p:childTnLst>
                                </p:cTn>
                              </p:par>
                            </p:childTnLst>
                          </p:cTn>
                        </p:par>
                        <p:par>
                          <p:cTn id="90" fill="hold">
                            <p:stCondLst>
                              <p:cond delay="7500"/>
                            </p:stCondLst>
                            <p:childTnLst>
                              <p:par>
                                <p:cTn id="91" presetID="1" presetClass="exit" presetSubtype="0" fill="hold" grpId="2" nodeType="afterEffect">
                                  <p:stCondLst>
                                    <p:cond delay="0"/>
                                  </p:stCondLst>
                                  <p:childTnLst>
                                    <p:set>
                                      <p:cBhvr>
                                        <p:cTn id="92" dur="1" fill="hold">
                                          <p:stCondLst>
                                            <p:cond delay="0"/>
                                          </p:stCondLst>
                                        </p:cTn>
                                        <p:tgtEl>
                                          <p:spTgt spid="18"/>
                                        </p:tgtEl>
                                        <p:attrNameLst>
                                          <p:attrName>style.visibility</p:attrName>
                                        </p:attrNameLst>
                                      </p:cBhvr>
                                      <p:to>
                                        <p:strVal val="hidden"/>
                                      </p:to>
                                    </p:set>
                                  </p:childTnLst>
                                </p:cTn>
                              </p:par>
                            </p:childTnLst>
                          </p:cTn>
                        </p:par>
                        <p:par>
                          <p:cTn id="93" fill="hold">
                            <p:stCondLst>
                              <p:cond delay="7500"/>
                            </p:stCondLst>
                            <p:childTnLst>
                              <p:par>
                                <p:cTn id="94" presetID="63" presetClass="path" presetSubtype="0" decel="50000" fill="hold" grpId="2" nodeType="afterEffect">
                                  <p:stCondLst>
                                    <p:cond delay="0"/>
                                  </p:stCondLst>
                                  <p:childTnLst>
                                    <p:animMotion origin="layout" path="M 0.03889 0.09236 L 0.08733 0.09236 " pathEditMode="relative" rAng="0" ptsTypes="AA">
                                      <p:cBhvr>
                                        <p:cTn id="95"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P spid="22" grpId="0" animBg="1"/>
      <p:bldP spid="22" grpId="1" animBg="1"/>
      <p:bldP spid="22" grpId="2" animBg="1"/>
      <p:bldP spid="22" grpId="3" animBg="1"/>
      <p:bldP spid="23" grpId="0" animBg="1"/>
      <p:bldP spid="23" grpId="1" animBg="1"/>
      <p:bldP spid="23" grpId="2" animBg="1"/>
      <p:bldP spid="23" grpId="3" animBg="1"/>
      <p:bldP spid="24" grpId="0" animBg="1"/>
      <p:bldP spid="24" grpId="1" animBg="1"/>
      <p:bldP spid="24" grpId="2" animBg="1"/>
      <p:bldP spid="24" grpId="3" animBg="1"/>
      <p:bldP spid="25" grpId="0" animBg="1"/>
      <p:bldP spid="25" grpId="1" animBg="1"/>
      <p:bldP spid="25" grpId="2" animBg="1"/>
      <p:bldP spid="25" grpId="3"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83" y="2030182"/>
            <a:ext cx="8532440" cy="2797636"/>
          </a:xfrm>
          <a:prstGeom prst="rect">
            <a:avLst/>
          </a:prstGeom>
        </p:spPr>
      </p:pic>
      <p:sp>
        <p:nvSpPr>
          <p:cNvPr id="1096710" name="Rectangle 6"/>
          <p:cNvSpPr>
            <a:spLocks noGrp="1" noChangeArrowheads="1"/>
          </p:cNvSpPr>
          <p:nvPr>
            <p:ph type="title"/>
          </p:nvPr>
        </p:nvSpPr>
        <p:spPr/>
        <p:txBody>
          <a:bodyPr/>
          <a:lstStyle/>
          <a:p>
            <a:r>
              <a:rPr lang="en-AU" dirty="0"/>
              <a:t>Solution using OR Gateway</a:t>
            </a:r>
          </a:p>
        </p:txBody>
      </p:sp>
      <p:sp>
        <p:nvSpPr>
          <p:cNvPr id="1096712" name="Text Box 8" hidden="1"/>
          <p:cNvSpPr txBox="1">
            <a:spLocks noChangeArrowheads="1"/>
          </p:cNvSpPr>
          <p:nvPr/>
        </p:nvSpPr>
        <p:spPr bwMode="auto">
          <a:xfrm>
            <a:off x="2954465" y="2925829"/>
            <a:ext cx="15065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OR-split</a:t>
            </a:r>
          </a:p>
        </p:txBody>
      </p:sp>
      <p:sp>
        <p:nvSpPr>
          <p:cNvPr id="1096713" name="Text Box 9" hidden="1"/>
          <p:cNvSpPr txBox="1">
            <a:spLocks noChangeArrowheads="1"/>
          </p:cNvSpPr>
          <p:nvPr/>
        </p:nvSpPr>
        <p:spPr bwMode="auto">
          <a:xfrm>
            <a:off x="4937003" y="2925829"/>
            <a:ext cx="1506537"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a:solidFill>
                  <a:prstClr val="black"/>
                </a:solidFill>
                <a:latin typeface="Arial" charset="0"/>
                <a:ea typeface="ＭＳ Ｐゴシック" pitchFamily="34" charset="-128"/>
              </a:rPr>
              <a:t>OR-join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18</a:t>
            </a:fld>
            <a:endParaRPr lang="en-AU">
              <a:solidFill>
                <a:prstClr val="black">
                  <a:lumMod val="50000"/>
                  <a:lumOff val="50000"/>
                </a:prstClr>
              </a:solidFill>
            </a:endParaRPr>
          </a:p>
        </p:txBody>
      </p:sp>
      <p:sp>
        <p:nvSpPr>
          <p:cNvPr id="7" name="Rectangle 6"/>
          <p:cNvSpPr>
            <a:spLocks noChangeArrowheads="1"/>
          </p:cNvSpPr>
          <p:nvPr/>
        </p:nvSpPr>
        <p:spPr bwMode="auto">
          <a:xfrm>
            <a:off x="467544" y="958761"/>
            <a:ext cx="3704068" cy="461665"/>
          </a:xfrm>
          <a:prstGeom prst="rect">
            <a:avLst/>
          </a:prstGeom>
          <a:noFill/>
          <a:ln w="9525">
            <a:noFill/>
            <a:miter lim="800000"/>
            <a:headEnd/>
            <a:tailEnd/>
          </a:ln>
          <a:effectLst/>
        </p:spPr>
        <p:txBody>
          <a:bodyPr wrap="square">
            <a:spAutoFit/>
          </a:bodyPr>
          <a:lstStyle/>
          <a:p>
            <a:pPr algn="l"/>
            <a:r>
              <a:rPr lang="en-AU" sz="2400" b="1" u="none" dirty="0">
                <a:solidFill>
                  <a:schemeClr val="tx1">
                    <a:lumMod val="75000"/>
                    <a:lumOff val="25000"/>
                  </a:schemeClr>
                </a:solidFill>
                <a:latin typeface="+mj-lt"/>
              </a:rPr>
              <a:t>Order distribution process</a:t>
            </a:r>
          </a:p>
        </p:txBody>
      </p:sp>
      <p:sp>
        <p:nvSpPr>
          <p:cNvPr id="11" name="Oval 10"/>
          <p:cNvSpPr/>
          <p:nvPr/>
        </p:nvSpPr>
        <p:spPr>
          <a:xfrm>
            <a:off x="421644" y="330468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Oval 16"/>
          <p:cNvSpPr/>
          <p:nvPr/>
        </p:nvSpPr>
        <p:spPr>
          <a:xfrm>
            <a:off x="2414861" y="330468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8" name="Oval 17"/>
          <p:cNvSpPr/>
          <p:nvPr/>
        </p:nvSpPr>
        <p:spPr>
          <a:xfrm>
            <a:off x="2414862" y="330468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2983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6712"/>
                                        </p:tgtEl>
                                        <p:attrNameLst>
                                          <p:attrName>style.visibility</p:attrName>
                                        </p:attrNameLst>
                                      </p:cBhvr>
                                      <p:to>
                                        <p:strVal val="visible"/>
                                      </p:to>
                                    </p:set>
                                    <p:animEffect transition="in" filter="fade">
                                      <p:cBhvr>
                                        <p:cTn id="7" dur="1000"/>
                                        <p:tgtEl>
                                          <p:spTgt spid="10967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96713"/>
                                        </p:tgtEl>
                                        <p:attrNameLst>
                                          <p:attrName>style.visibility</p:attrName>
                                        </p:attrNameLst>
                                      </p:cBhvr>
                                      <p:to>
                                        <p:strVal val="visible"/>
                                      </p:to>
                                    </p:set>
                                    <p:animEffect transition="in" filter="fade">
                                      <p:cBhvr>
                                        <p:cTn id="11" dur="1000"/>
                                        <p:tgtEl>
                                          <p:spTgt spid="109671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500"/>
                            </p:stCondLst>
                            <p:childTnLst>
                              <p:par>
                                <p:cTn id="20" presetID="63" presetClass="path" presetSubtype="0" accel="50000" decel="50000" fill="hold" grpId="7" nodeType="afterEffect">
                                  <p:stCondLst>
                                    <p:cond delay="0"/>
                                  </p:stCondLst>
                                  <p:childTnLst>
                                    <p:animMotion origin="layout" path="M 4.44444E-6 -1.48148E-6 L 0.21736 -0.0007 " pathEditMode="relative" rAng="0" ptsTypes="AA">
                                      <p:cBhvr>
                                        <p:cTn id="21" dur="2000" fill="hold"/>
                                        <p:tgtEl>
                                          <p:spTgt spid="11"/>
                                        </p:tgtEl>
                                        <p:attrNameLst>
                                          <p:attrName>ppt_x</p:attrName>
                                          <p:attrName>ppt_y</p:attrName>
                                        </p:attrNameLst>
                                      </p:cBhvr>
                                      <p:rCtr x="10885" y="-93"/>
                                    </p:animMotion>
                                  </p:childTnLst>
                                </p:cTn>
                              </p:par>
                            </p:childTnLst>
                          </p:cTn>
                        </p:par>
                        <p:par>
                          <p:cTn id="22" fill="hold">
                            <p:stCondLst>
                              <p:cond delay="2500"/>
                            </p:stCondLst>
                            <p:childTnLst>
                              <p:par>
                                <p:cTn id="23" presetID="50" presetClass="path" presetSubtype="0" accel="50000" fill="hold" grpId="6" nodeType="afterEffect">
                                  <p:stCondLst>
                                    <p:cond delay="0"/>
                                  </p:stCondLst>
                                  <p:childTnLst>
                                    <p:animMotion origin="layout" path="M 0.21736 -0.00069 L 0.23923 -0.00069 C 0.2493 -0.00069 0.26163 -0.03796 0.26163 -0.06782 L 0.26163 -0.13495 " pathEditMode="relative" rAng="0" ptsTypes="AAAA">
                                      <p:cBhvr>
                                        <p:cTn id="24" dur="1500" fill="hold"/>
                                        <p:tgtEl>
                                          <p:spTgt spid="11"/>
                                        </p:tgtEl>
                                        <p:attrNameLst>
                                          <p:attrName>ppt_x</p:attrName>
                                          <p:attrName>ppt_y</p:attrName>
                                        </p:attrNameLst>
                                      </p:cBhvr>
                                      <p:rCtr x="2205" y="-6713"/>
                                    </p:animMotion>
                                  </p:childTnLst>
                                </p:cTn>
                              </p:par>
                            </p:childTnLst>
                          </p:cTn>
                        </p:par>
                        <p:par>
                          <p:cTn id="25" fill="hold">
                            <p:stCondLst>
                              <p:cond delay="4000"/>
                            </p:stCondLst>
                            <p:childTnLst>
                              <p:par>
                                <p:cTn id="26" presetID="42" presetClass="path" presetSubtype="0" decel="50000" fill="hold" grpId="0" nodeType="afterEffect">
                                  <p:stCondLst>
                                    <p:cond delay="0"/>
                                  </p:stCondLst>
                                  <p:childTnLst>
                                    <p:animMotion origin="layout" path="M 0.26163 -0.13496 L 0.36927 -0.13194 " pathEditMode="relative" rAng="0" ptsTypes="AA">
                                      <p:cBhvr>
                                        <p:cTn id="27" dur="1250" fill="hold"/>
                                        <p:tgtEl>
                                          <p:spTgt spid="11"/>
                                        </p:tgtEl>
                                        <p:attrNameLst>
                                          <p:attrName>ppt_x</p:attrName>
                                          <p:attrName>ppt_y</p:attrName>
                                        </p:attrNameLst>
                                      </p:cBhvr>
                                      <p:rCtr x="5382" y="116"/>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grpId="3" nodeType="clickEffect">
                                  <p:stCondLst>
                                    <p:cond delay="0"/>
                                  </p:stCondLst>
                                  <p:childTnLst>
                                    <p:animMotion origin="layout" path="M 0.36927 -0.13194 L 0.59288 -0.13333 " pathEditMode="relative" rAng="0" ptsTypes="AA">
                                      <p:cBhvr>
                                        <p:cTn id="31" dur="2000" fill="hold"/>
                                        <p:tgtEl>
                                          <p:spTgt spid="11"/>
                                        </p:tgtEl>
                                        <p:attrNameLst>
                                          <p:attrName>ppt_x</p:attrName>
                                          <p:attrName>ppt_y</p:attrName>
                                        </p:attrNameLst>
                                      </p:cBhvr>
                                      <p:rCtr x="11181" y="-69"/>
                                    </p:animMotion>
                                  </p:childTnLst>
                                </p:cTn>
                              </p:par>
                            </p:childTnLst>
                          </p:cTn>
                        </p:par>
                        <p:par>
                          <p:cTn id="32" fill="hold">
                            <p:stCondLst>
                              <p:cond delay="2000"/>
                            </p:stCondLst>
                            <p:childTnLst>
                              <p:par>
                                <p:cTn id="33" presetID="50" presetClass="path" presetSubtype="0" fill="hold" grpId="8" nodeType="afterEffect">
                                  <p:stCondLst>
                                    <p:cond delay="0"/>
                                  </p:stCondLst>
                                  <p:childTnLst>
                                    <p:animMotion origin="layout" path="M 0.59288 -0.13333 L 0.60572 -0.13333 C 0.61163 -0.13333 0.61892 -0.09629 0.61892 -0.06574 L 0.61892 0.00185 " pathEditMode="relative" rAng="0" ptsTypes="AAAA">
                                      <p:cBhvr>
                                        <p:cTn id="34" dur="1500" fill="hold"/>
                                        <p:tgtEl>
                                          <p:spTgt spid="11"/>
                                        </p:tgtEl>
                                        <p:attrNameLst>
                                          <p:attrName>ppt_x</p:attrName>
                                          <p:attrName>ppt_y</p:attrName>
                                        </p:attrNameLst>
                                      </p:cBhvr>
                                      <p:rCtr x="1302" y="6759"/>
                                    </p:animMotion>
                                  </p:childTnLst>
                                </p:cTn>
                              </p:par>
                            </p:childTnLst>
                          </p:cTn>
                        </p:par>
                        <p:par>
                          <p:cTn id="35" fill="hold">
                            <p:stCondLst>
                              <p:cond delay="3500"/>
                            </p:stCondLst>
                            <p:childTnLst>
                              <p:par>
                                <p:cTn id="36" presetID="63" presetClass="path" presetSubtype="0" decel="50000" fill="hold" grpId="9" nodeType="afterEffect">
                                  <p:stCondLst>
                                    <p:cond delay="0"/>
                                  </p:stCondLst>
                                  <p:childTnLst>
                                    <p:animMotion origin="layout" path="M 0.61892 -0.00324 L 0.65642 -0.00023 " pathEditMode="relative" rAng="0" ptsTypes="AA">
                                      <p:cBhvr>
                                        <p:cTn id="37" dur="750" fill="hold"/>
                                        <p:tgtEl>
                                          <p:spTgt spid="11"/>
                                        </p:tgtEl>
                                        <p:attrNameLst>
                                          <p:attrName>ppt_x</p:attrName>
                                          <p:attrName>ppt_y</p:attrName>
                                        </p:attrNameLst>
                                      </p:cBhvr>
                                      <p:rCtr x="1875" y="139"/>
                                    </p:animMotion>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2" nodeType="clickEffect">
                                  <p:stCondLst>
                                    <p:cond delay="0"/>
                                  </p:stCondLst>
                                  <p:childTnLst>
                                    <p:animMotion origin="layout" path="M 0.21736 -0.00069 L 0.23923 -0.00069 C 0.2493 -0.00069 0.26163 0.03843 0.26163 0.0706 L 0.26163 0.14259 " pathEditMode="relative" rAng="0" ptsTypes="AAAA">
                                      <p:cBhvr>
                                        <p:cTn id="41" dur="1500" fill="hold"/>
                                        <p:tgtEl>
                                          <p:spTgt spid="11"/>
                                        </p:tgtEl>
                                        <p:attrNameLst>
                                          <p:attrName>ppt_x</p:attrName>
                                          <p:attrName>ppt_y</p:attrName>
                                        </p:attrNameLst>
                                      </p:cBhvr>
                                      <p:rCtr x="2205" y="7153"/>
                                    </p:animMotion>
                                  </p:childTnLst>
                                </p:cTn>
                              </p:par>
                            </p:childTnLst>
                          </p:cTn>
                        </p:par>
                        <p:par>
                          <p:cTn id="42" fill="hold">
                            <p:stCondLst>
                              <p:cond delay="1500"/>
                            </p:stCondLst>
                            <p:childTnLst>
                              <p:par>
                                <p:cTn id="43" presetID="63" presetClass="path" presetSubtype="0" accel="50000" decel="50000" fill="hold" grpId="4" nodeType="afterEffect">
                                  <p:stCondLst>
                                    <p:cond delay="0"/>
                                  </p:stCondLst>
                                  <p:childTnLst>
                                    <p:animMotion origin="layout" path="M 0.26163 0.14259 L 0.3717 0.14259 " pathEditMode="fixed" rAng="0" ptsTypes="AA">
                                      <p:cBhvr>
                                        <p:cTn id="44" dur="1250" fill="hold"/>
                                        <p:tgtEl>
                                          <p:spTgt spid="11"/>
                                        </p:tgtEl>
                                        <p:attrNameLst>
                                          <p:attrName>ppt_x</p:attrName>
                                          <p:attrName>ppt_y</p:attrName>
                                        </p:attrNameLst>
                                      </p:cBhvr>
                                      <p:rCtr x="5503" y="0"/>
                                    </p:animMotion>
                                  </p:childTnLst>
                                </p:cTn>
                              </p:par>
                            </p:childTnLst>
                          </p:cTn>
                        </p:par>
                        <p:par>
                          <p:cTn id="45" fill="hold">
                            <p:stCondLst>
                              <p:cond delay="2750"/>
                            </p:stCondLst>
                            <p:childTnLst>
                              <p:par>
                                <p:cTn id="46" presetID="63" presetClass="path" presetSubtype="0" accel="50000" decel="50000" fill="hold" grpId="5" nodeType="afterEffect">
                                  <p:stCondLst>
                                    <p:cond delay="0"/>
                                  </p:stCondLst>
                                  <p:childTnLst>
                                    <p:animMotion origin="layout" path="M 0.3717 0.14259 L 0.58958 0.14421 " pathEditMode="relative" rAng="0" ptsTypes="AA">
                                      <p:cBhvr>
                                        <p:cTn id="47" dur="2000" fill="hold"/>
                                        <p:tgtEl>
                                          <p:spTgt spid="11"/>
                                        </p:tgtEl>
                                        <p:attrNameLst>
                                          <p:attrName>ppt_x</p:attrName>
                                          <p:attrName>ppt_y</p:attrName>
                                        </p:attrNameLst>
                                      </p:cBhvr>
                                      <p:rCtr x="10885" y="69"/>
                                    </p:animMotion>
                                  </p:childTnLst>
                                </p:cTn>
                              </p:par>
                            </p:childTnLst>
                          </p:cTn>
                        </p:par>
                        <p:par>
                          <p:cTn id="48" fill="hold">
                            <p:stCondLst>
                              <p:cond delay="4750"/>
                            </p:stCondLst>
                            <p:childTnLst>
                              <p:par>
                                <p:cTn id="49" presetID="43" presetClass="path" presetSubtype="0" accel="50000" decel="50000" fill="hold" grpId="10" nodeType="afterEffect">
                                  <p:stCondLst>
                                    <p:cond delay="0"/>
                                  </p:stCondLst>
                                  <p:childTnLst>
                                    <p:animMotion origin="layout" path="M 0.58958 0.14421 L 0.60451 0.14421 C 0.61111 0.14421 0.61944 0.10417 0.61944 0.07176 L 0.61944 -0.00023 " pathEditMode="relative" rAng="0" ptsTypes="AAAA">
                                      <p:cBhvr>
                                        <p:cTn id="50" dur="1500" fill="hold"/>
                                        <p:tgtEl>
                                          <p:spTgt spid="11"/>
                                        </p:tgtEl>
                                        <p:attrNameLst>
                                          <p:attrName>ppt_x</p:attrName>
                                          <p:attrName>ppt_y</p:attrName>
                                        </p:attrNameLst>
                                      </p:cBhvr>
                                      <p:rCtr x="1493" y="-7222"/>
                                    </p:animMotion>
                                  </p:childTnLst>
                                </p:cTn>
                              </p:par>
                            </p:childTnLst>
                          </p:cTn>
                        </p:par>
                        <p:par>
                          <p:cTn id="51" fill="hold">
                            <p:stCondLst>
                              <p:cond delay="6250"/>
                            </p:stCondLst>
                            <p:childTnLst>
                              <p:par>
                                <p:cTn id="52" presetID="63" presetClass="path" presetSubtype="0" decel="50000" fill="hold" grpId="11" nodeType="afterEffect">
                                  <p:stCondLst>
                                    <p:cond delay="0"/>
                                  </p:stCondLst>
                                  <p:childTnLst>
                                    <p:animMotion origin="layout" path="M 0.61788 0.00093 L 0.65121 -1.48148E-6 " pathEditMode="relative" rAng="0" ptsTypes="AA">
                                      <p:cBhvr>
                                        <p:cTn id="53" dur="750" fill="hold"/>
                                        <p:tgtEl>
                                          <p:spTgt spid="11"/>
                                        </p:tgtEl>
                                        <p:attrNameLst>
                                          <p:attrName>ppt_x</p:attrName>
                                          <p:attrName>ppt_y</p:attrName>
                                        </p:attrNameLst>
                                      </p:cBhvr>
                                      <p:rCtr x="1667" y="-46"/>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2" nodeType="clickEffect">
                                  <p:stCondLst>
                                    <p:cond delay="0"/>
                                  </p:stCondLst>
                                  <p:childTnLst>
                                    <p:set>
                                      <p:cBhvr>
                                        <p:cTn id="57" dur="1" fill="hold">
                                          <p:stCondLst>
                                            <p:cond delay="0"/>
                                          </p:stCondLst>
                                        </p:cTn>
                                        <p:tgtEl>
                                          <p:spTgt spid="11"/>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par>
                          <p:cTn id="60" fill="hold">
                            <p:stCondLst>
                              <p:cond delay="0"/>
                            </p:stCondLst>
                            <p:childTnLst>
                              <p:par>
                                <p:cTn id="61" presetID="50" presetClass="path" presetSubtype="0" accel="50000" decel="50000" fill="hold" grpId="1" nodeType="afterEffect">
                                  <p:stCondLst>
                                    <p:cond delay="0"/>
                                  </p:stCondLst>
                                  <p:childTnLst>
                                    <p:animMotion origin="layout" path="M -0.00052 -0.00069 L 0.02135 -0.00069 C 0.03142 -0.00069 0.04375 0.0382 0.04375 0.07037 L 0.04375 0.1419 " pathEditMode="relative" rAng="0" ptsTypes="AAAA">
                                      <p:cBhvr>
                                        <p:cTn id="62" dur="1500" fill="hold"/>
                                        <p:tgtEl>
                                          <p:spTgt spid="17"/>
                                        </p:tgtEl>
                                        <p:attrNameLst>
                                          <p:attrName>ppt_x</p:attrName>
                                          <p:attrName>ppt_y</p:attrName>
                                        </p:attrNameLst>
                                      </p:cBhvr>
                                      <p:rCtr x="2205" y="7130"/>
                                    </p:animMotion>
                                  </p:childTnLst>
                                </p:cTn>
                              </p:par>
                              <p:par>
                                <p:cTn id="63" presetID="1" presetClass="entr" presetSubtype="0" fill="hold" grpId="3"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50" presetClass="path" presetSubtype="0" accel="50000" decel="50000" fill="hold" grpId="0" nodeType="withEffect">
                                  <p:stCondLst>
                                    <p:cond delay="0"/>
                                  </p:stCondLst>
                                  <p:childTnLst>
                                    <p:animMotion origin="layout" path="M -0.00052 -0.00069 L 0.02257 -0.00069 C 0.03316 -0.00069 0.04618 -0.03796 0.04618 -0.06782 L 0.04618 -0.13356 " pathEditMode="relative" rAng="0" ptsTypes="AAAA">
                                      <p:cBhvr>
                                        <p:cTn id="66" dur="1500" fill="hold"/>
                                        <p:tgtEl>
                                          <p:spTgt spid="18"/>
                                        </p:tgtEl>
                                        <p:attrNameLst>
                                          <p:attrName>ppt_x</p:attrName>
                                          <p:attrName>ppt_y</p:attrName>
                                        </p:attrNameLst>
                                      </p:cBhvr>
                                      <p:rCtr x="2326" y="-6644"/>
                                    </p:animMotion>
                                  </p:childTnLst>
                                </p:cTn>
                              </p:par>
                            </p:childTnLst>
                          </p:cTn>
                        </p:par>
                      </p:childTnLst>
                    </p:cTn>
                  </p:par>
                  <p:par>
                    <p:cTn id="67" fill="hold">
                      <p:stCondLst>
                        <p:cond delay="indefinite"/>
                      </p:stCondLst>
                      <p:childTnLst>
                        <p:par>
                          <p:cTn id="68" fill="hold">
                            <p:stCondLst>
                              <p:cond delay="0"/>
                            </p:stCondLst>
                            <p:childTnLst>
                              <p:par>
                                <p:cTn id="69" presetID="63" presetClass="path" presetSubtype="0" accel="50000" decel="50000" fill="hold" grpId="2" nodeType="clickEffect">
                                  <p:stCondLst>
                                    <p:cond delay="0"/>
                                  </p:stCondLst>
                                  <p:childTnLst>
                                    <p:animMotion origin="layout" path="M 0.04375 -0.13495 L 0.375 -0.13333 " pathEditMode="fixed" rAng="0" ptsTypes="AA">
                                      <p:cBhvr>
                                        <p:cTn id="70" dur="2000" fill="hold"/>
                                        <p:tgtEl>
                                          <p:spTgt spid="18"/>
                                        </p:tgtEl>
                                        <p:attrNameLst>
                                          <p:attrName>ppt_x</p:attrName>
                                          <p:attrName>ppt_y</p:attrName>
                                        </p:attrNameLst>
                                      </p:cBhvr>
                                      <p:rCtr x="16493" y="-23"/>
                                    </p:animMotion>
                                  </p:childTnLst>
                                </p:cTn>
                              </p:par>
                              <p:par>
                                <p:cTn id="71" presetID="63" presetClass="path" presetSubtype="0" accel="50000" decel="50000" fill="hold" grpId="4" nodeType="withEffect">
                                  <p:stCondLst>
                                    <p:cond delay="0"/>
                                  </p:stCondLst>
                                  <p:childTnLst>
                                    <p:animMotion origin="layout" path="M 0.04375 0.14259 L 0.28837 0.14352 " pathEditMode="relative" rAng="0" ptsTypes="AA">
                                      <p:cBhvr>
                                        <p:cTn id="72" dur="1500" fill="hold"/>
                                        <p:tgtEl>
                                          <p:spTgt spid="17"/>
                                        </p:tgtEl>
                                        <p:attrNameLst>
                                          <p:attrName>ppt_x</p:attrName>
                                          <p:attrName>ppt_y</p:attrName>
                                        </p:attrNameLst>
                                      </p:cBhvr>
                                      <p:rCtr x="12222" y="46"/>
                                    </p:animMotion>
                                  </p:childTnLst>
                                </p:cTn>
                              </p:par>
                            </p:childTnLst>
                          </p:cTn>
                        </p:par>
                        <p:par>
                          <p:cTn id="73" fill="hold">
                            <p:stCondLst>
                              <p:cond delay="2000"/>
                            </p:stCondLst>
                            <p:childTnLst>
                              <p:par>
                                <p:cTn id="74" presetID="63" presetClass="path" presetSubtype="0" accel="50000" decel="50000" fill="hold" grpId="7" nodeType="afterEffect">
                                  <p:stCondLst>
                                    <p:cond delay="750"/>
                                  </p:stCondLst>
                                  <p:childTnLst>
                                    <p:animMotion origin="layout" path="M 0.28837 0.14352 L 0.3717 0.14421 " pathEditMode="relative" rAng="0" ptsTypes="AA">
                                      <p:cBhvr>
                                        <p:cTn id="75" dur="1000" fill="hold"/>
                                        <p:tgtEl>
                                          <p:spTgt spid="17"/>
                                        </p:tgtEl>
                                        <p:attrNameLst>
                                          <p:attrName>ppt_x</p:attrName>
                                          <p:attrName>ppt_y</p:attrName>
                                        </p:attrNameLst>
                                      </p:cBhvr>
                                      <p:rCtr x="4375" y="-23"/>
                                    </p:animMotion>
                                  </p:childTnLst>
                                </p:cTn>
                              </p:par>
                            </p:childTnLst>
                          </p:cTn>
                        </p:par>
                      </p:childTnLst>
                    </p:cTn>
                  </p:par>
                  <p:par>
                    <p:cTn id="76" fill="hold">
                      <p:stCondLst>
                        <p:cond delay="indefinite"/>
                      </p:stCondLst>
                      <p:childTnLst>
                        <p:par>
                          <p:cTn id="77" fill="hold">
                            <p:stCondLst>
                              <p:cond delay="0"/>
                            </p:stCondLst>
                            <p:childTnLst>
                              <p:par>
                                <p:cTn id="78" presetID="50" presetClass="path" presetSubtype="0" accel="50000" decel="25000" fill="hold" grpId="2" nodeType="clickEffect">
                                  <p:stCondLst>
                                    <p:cond delay="0"/>
                                  </p:stCondLst>
                                  <p:childTnLst>
                                    <p:animMotion origin="layout" path="M 0.3717 0.14421 L 0.38628 0.14421 C 0.39271 0.14421 0.40104 0.09908 0.40104 0.06968 L 0.40104 0.00139 " pathEditMode="relative" rAng="0" ptsTypes="AAAA">
                                      <p:cBhvr>
                                        <p:cTn id="79" dur="1500" fill="hold"/>
                                        <p:tgtEl>
                                          <p:spTgt spid="17"/>
                                        </p:tgtEl>
                                        <p:attrNameLst>
                                          <p:attrName>ppt_x</p:attrName>
                                          <p:attrName>ppt_y</p:attrName>
                                        </p:attrNameLst>
                                      </p:cBhvr>
                                      <p:rCtr x="1458" y="-7153"/>
                                    </p:animMotion>
                                  </p:childTnLst>
                                </p:cTn>
                              </p:par>
                              <p:par>
                                <p:cTn id="80" presetID="50" presetClass="path" presetSubtype="0" accel="50000" decel="50000" fill="hold" grpId="4" nodeType="withEffect">
                                  <p:stCondLst>
                                    <p:cond delay="0"/>
                                  </p:stCondLst>
                                  <p:childTnLst>
                                    <p:animMotion origin="layout" path="M 0.375 -0.13333 L 0.38802 -0.13333 C 0.39375 -0.13333 0.40104 -0.09653 0.40104 -0.0662 L 0.40104 0.00139 " pathEditMode="relative" rAng="0" ptsTypes="AAAA">
                                      <p:cBhvr>
                                        <p:cTn id="81" dur="1500" fill="hold"/>
                                        <p:tgtEl>
                                          <p:spTgt spid="18"/>
                                        </p:tgtEl>
                                        <p:attrNameLst>
                                          <p:attrName>ppt_x</p:attrName>
                                          <p:attrName>ppt_y</p:attrName>
                                        </p:attrNameLst>
                                      </p:cBhvr>
                                      <p:rCtr x="1302" y="6736"/>
                                    </p:animMotion>
                                  </p:childTnLst>
                                </p:cTn>
                              </p:par>
                            </p:childTnLst>
                          </p:cTn>
                        </p:par>
                        <p:par>
                          <p:cTn id="82" fill="hold">
                            <p:stCondLst>
                              <p:cond delay="1500"/>
                            </p:stCondLst>
                            <p:childTnLst>
                              <p:par>
                                <p:cTn id="83" presetID="42" presetClass="path" presetSubtype="0" decel="50000" fill="hold" grpId="3" nodeType="afterEffect">
                                  <p:stCondLst>
                                    <p:cond delay="0"/>
                                  </p:stCondLst>
                                  <p:childTnLst>
                                    <p:animMotion origin="layout" path="M 0.40104 0.00186 L 0.43854 -0.00023 " pathEditMode="relative" rAng="0" ptsTypes="AA">
                                      <p:cBhvr>
                                        <p:cTn id="84" dur="750" fill="hold"/>
                                        <p:tgtEl>
                                          <p:spTgt spid="17"/>
                                        </p:tgtEl>
                                        <p:attrNameLst>
                                          <p:attrName>ppt_x</p:attrName>
                                          <p:attrName>ppt_y</p:attrName>
                                        </p:attrNameLst>
                                      </p:cBhvr>
                                      <p:rCtr x="1892" y="-208"/>
                                    </p:animMotion>
                                  </p:childTnLst>
                                </p:cTn>
                              </p:par>
                              <p:par>
                                <p:cTn id="85" presetID="1" presetClass="exit" presetSubtype="0" fill="hold" grpId="5" nodeType="withEffect">
                                  <p:stCondLst>
                                    <p:cond delay="0"/>
                                  </p:stCondLst>
                                  <p:childTnLst>
                                    <p:set>
                                      <p:cBhvr>
                                        <p:cTn id="86" dur="1" fill="hold">
                                          <p:stCondLst>
                                            <p:cond delay="0"/>
                                          </p:stCondLst>
                                        </p:cTn>
                                        <p:tgtEl>
                                          <p:spTgt spid="1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63" presetClass="path" presetSubtype="0" accel="50000" decel="50000" fill="hold" grpId="5" nodeType="clickEffect">
                                  <p:stCondLst>
                                    <p:cond delay="0"/>
                                  </p:stCondLst>
                                  <p:childTnLst>
                                    <p:animMotion origin="layout" path="M 0.43854 -0.00023 L 0.63663 -0.00023 " pathEditMode="relative" rAng="0" ptsTypes="AA">
                                      <p:cBhvr>
                                        <p:cTn id="90" dur="1500" fill="hold"/>
                                        <p:tgtEl>
                                          <p:spTgt spid="17"/>
                                        </p:tgtEl>
                                        <p:attrNameLst>
                                          <p:attrName>ppt_x</p:attrName>
                                          <p:attrName>ppt_y</p:attrName>
                                        </p:attrNameLst>
                                      </p:cBhvr>
                                      <p:rCtr x="9896" y="0"/>
                                    </p:animMotion>
                                  </p:childTnLst>
                                </p:cTn>
                              </p:par>
                            </p:childTnLst>
                          </p:cTn>
                        </p:par>
                        <p:par>
                          <p:cTn id="91" fill="hold">
                            <p:stCondLst>
                              <p:cond delay="1500"/>
                            </p:stCondLst>
                            <p:childTnLst>
                              <p:par>
                                <p:cTn id="92" presetID="53" presetClass="exit" presetSubtype="32" fill="hold" grpId="6" nodeType="afterEffect">
                                  <p:stCondLst>
                                    <p:cond delay="0"/>
                                  </p:stCondLst>
                                  <p:childTnLst>
                                    <p:anim calcmode="lin" valueType="num">
                                      <p:cBhvr>
                                        <p:cTn id="93" dur="500"/>
                                        <p:tgtEl>
                                          <p:spTgt spid="17"/>
                                        </p:tgtEl>
                                        <p:attrNameLst>
                                          <p:attrName>ppt_w</p:attrName>
                                        </p:attrNameLst>
                                      </p:cBhvr>
                                      <p:tavLst>
                                        <p:tav tm="0">
                                          <p:val>
                                            <p:strVal val="ppt_w"/>
                                          </p:val>
                                        </p:tav>
                                        <p:tav tm="100000">
                                          <p:val>
                                            <p:fltVal val="0"/>
                                          </p:val>
                                        </p:tav>
                                      </p:tavLst>
                                    </p:anim>
                                    <p:anim calcmode="lin" valueType="num">
                                      <p:cBhvr>
                                        <p:cTn id="94" dur="500"/>
                                        <p:tgtEl>
                                          <p:spTgt spid="17"/>
                                        </p:tgtEl>
                                        <p:attrNameLst>
                                          <p:attrName>ppt_h</p:attrName>
                                        </p:attrNameLst>
                                      </p:cBhvr>
                                      <p:tavLst>
                                        <p:tav tm="0">
                                          <p:val>
                                            <p:strVal val="ppt_h"/>
                                          </p:val>
                                        </p:tav>
                                        <p:tav tm="100000">
                                          <p:val>
                                            <p:fltVal val="0"/>
                                          </p:val>
                                        </p:tav>
                                      </p:tavLst>
                                    </p:anim>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12" grpId="0"/>
      <p:bldP spid="1096713" grpId="0"/>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11" grpId="10" animBg="1"/>
      <p:bldP spid="11" grpId="11" animBg="1"/>
      <p:bldP spid="11" grpId="12" animBg="1"/>
      <p:bldP spid="17" grpId="0" animBg="1"/>
      <p:bldP spid="17" grpId="1" animBg="1"/>
      <p:bldP spid="17" grpId="2" animBg="1"/>
      <p:bldP spid="17" grpId="3" animBg="1"/>
      <p:bldP spid="17" grpId="4" animBg="1"/>
      <p:bldP spid="17" grpId="5" animBg="1"/>
      <p:bldP spid="17" grpId="6" animBg="1"/>
      <p:bldP spid="17" grpId="7" animBg="1"/>
      <p:bldP spid="18" grpId="0" animBg="1"/>
      <p:bldP spid="18" grpId="1" animBg="1"/>
      <p:bldP spid="18" grpId="2" animBg="1"/>
      <p:bldP spid="18" grpId="3" animBg="1"/>
      <p:bldP spid="18" grpId="4" animBg="1"/>
      <p:bldP spid="18" grpId="5"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AU" dirty="0">
                <a:latin typeface="Arial" charset="0"/>
                <a:ea typeface="ＭＳ Ｐゴシック" charset="0"/>
                <a:cs typeface="ＭＳ Ｐゴシック" charset="0"/>
              </a:rPr>
              <a:t>Beware: Beginner’s Mistake…</a:t>
            </a:r>
          </a:p>
        </p:txBody>
      </p:sp>
      <p:pic>
        <p:nvPicPr>
          <p:cNvPr id="21506" name="Picture 1" descr="OrderManagemen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85" y="1700213"/>
            <a:ext cx="8788073"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6" descr="warning-sig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51733" y="40974"/>
            <a:ext cx="1512888"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warning-sig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7343" y="5522912"/>
            <a:ext cx="1512888"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26766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526205"/>
            <a:ext cx="8136904" cy="4824536"/>
          </a:xfrm>
        </p:spPr>
        <p:txBody>
          <a:bodyPr>
            <a:normAutofit/>
          </a:bodyPr>
          <a:lstStyle/>
          <a:p>
            <a:pPr marL="0" indent="0">
              <a:buNone/>
            </a:pPr>
            <a:r>
              <a:rPr lang="en-AU" dirty="0"/>
              <a:t>An order-to-cash process is triggered by the receipt of a purchase order from a customer. Upon receipt, </a:t>
            </a:r>
            <a:r>
              <a:rPr lang="en-US" dirty="0"/>
              <a:t>the purchase order has to be checked against the stock to determine if the the requested item(s) are available. Depending on stock availability the purchase order may be confirmed or rejected. </a:t>
            </a:r>
          </a:p>
          <a:p>
            <a:pPr marL="0" indent="0">
              <a:buNone/>
            </a:pPr>
            <a:r>
              <a:rPr lang="en-US" dirty="0"/>
              <a:t>If the purchase order is confirmed, an invoice is emitted and the goods requested are shipped. The process completes by archiving the </a:t>
            </a:r>
            <a:r>
              <a:rPr lang="en-AU" dirty="0"/>
              <a:t>order or if the order is rejected.</a:t>
            </a:r>
          </a:p>
          <a:p>
            <a:endParaRPr lang="en-AU" dirty="0"/>
          </a:p>
        </p:txBody>
      </p:sp>
      <p:sp>
        <p:nvSpPr>
          <p:cNvPr id="3" name="Title 2"/>
          <p:cNvSpPr>
            <a:spLocks noGrp="1"/>
          </p:cNvSpPr>
          <p:nvPr>
            <p:ph type="title"/>
          </p:nvPr>
        </p:nvSpPr>
        <p:spPr/>
        <p:txBody>
          <a:bodyPr/>
          <a:lstStyle/>
          <a:p>
            <a:r>
              <a:rPr lang="en-AU" dirty="0"/>
              <a:t>Let’s start </a:t>
            </a:r>
            <a:r>
              <a:rPr lang="en-AU" dirty="0" err="1"/>
              <a:t>modeling</a:t>
            </a:r>
            <a:endParaRPr lang="en-AU" dirty="0"/>
          </a:p>
        </p:txBody>
      </p:sp>
      <p:sp>
        <p:nvSpPr>
          <p:cNvPr id="4" name="Rectangle 5"/>
          <p:cNvSpPr>
            <a:spLocks noChangeArrowheads="1"/>
          </p:cNvSpPr>
          <p:nvPr/>
        </p:nvSpPr>
        <p:spPr bwMode="auto">
          <a:xfrm>
            <a:off x="467544" y="958761"/>
            <a:ext cx="1807033" cy="430887"/>
          </a:xfrm>
          <a:prstGeom prst="rect">
            <a:avLst/>
          </a:prstGeom>
          <a:noFill/>
          <a:ln w="9525">
            <a:noFill/>
            <a:miter lim="800000"/>
            <a:headEnd/>
            <a:tailEnd/>
          </a:ln>
          <a:effectLst/>
        </p:spPr>
        <p:txBody>
          <a:bodyPr wrap="none">
            <a:spAutoFit/>
          </a:bodyPr>
          <a:lstStyle/>
          <a:p>
            <a:pPr algn="l"/>
            <a:r>
              <a:rPr lang="en-AU" b="1" u="none" dirty="0">
                <a:solidFill>
                  <a:schemeClr val="tx1">
                    <a:lumMod val="75000"/>
                    <a:lumOff val="25000"/>
                  </a:schemeClr>
                </a:solidFill>
                <a:latin typeface="+mj-lt"/>
              </a:rPr>
              <a:t>Order-to-cash</a:t>
            </a:r>
          </a:p>
        </p:txBody>
      </p:sp>
    </p:spTree>
    <p:extLst>
      <p:ext uri="{BB962C8B-B14F-4D97-AF65-F5344CB8AC3E}">
        <p14:creationId xmlns:p14="http://schemas.microsoft.com/office/powerpoint/2010/main" val="860881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AU">
                <a:latin typeface="Arial" charset="0"/>
                <a:ea typeface="ＭＳ Ｐゴシック" charset="0"/>
                <a:cs typeface="ＭＳ Ｐゴシック" charset="0"/>
              </a:rPr>
              <a:t>Guidelines: Naming Conventions</a:t>
            </a:r>
          </a:p>
        </p:txBody>
      </p:sp>
      <p:sp>
        <p:nvSpPr>
          <p:cNvPr id="25602" name="Rectangle 3"/>
          <p:cNvSpPr>
            <a:spLocks noGrp="1" noChangeArrowheads="1"/>
          </p:cNvSpPr>
          <p:nvPr>
            <p:ph type="body" idx="1"/>
          </p:nvPr>
        </p:nvSpPr>
        <p:spPr>
          <a:xfrm>
            <a:off x="457200" y="1412875"/>
            <a:ext cx="8229600" cy="4606925"/>
          </a:xfrm>
        </p:spPr>
        <p:txBody>
          <a:bodyPr/>
          <a:lstStyle/>
          <a:p>
            <a:pPr marL="514350" indent="-514350">
              <a:lnSpc>
                <a:spcPct val="90000"/>
              </a:lnSpc>
              <a:buFontTx/>
              <a:buAutoNum type="arabicPeriod"/>
            </a:pPr>
            <a:r>
              <a:rPr lang="en-AU" dirty="0">
                <a:latin typeface="Arial" charset="0"/>
                <a:ea typeface="ＭＳ Ｐゴシック" charset="0"/>
                <a:cs typeface="ＭＳ Ｐゴシック" charset="0"/>
              </a:rPr>
              <a:t>Give a name to every event and task</a:t>
            </a:r>
          </a:p>
          <a:p>
            <a:pPr marL="514350" indent="-514350">
              <a:lnSpc>
                <a:spcPct val="90000"/>
              </a:lnSpc>
              <a:buFontTx/>
              <a:buAutoNum type="arabicPeriod"/>
            </a:pPr>
            <a:r>
              <a:rPr lang="en-AU" dirty="0">
                <a:latin typeface="Arial" charset="0"/>
                <a:ea typeface="ＭＳ Ｐゴシック" charset="0"/>
                <a:cs typeface="ＭＳ Ｐゴシック" charset="0"/>
              </a:rPr>
              <a:t>For tasks: verb followed by business object name and possibly complement</a:t>
            </a:r>
          </a:p>
          <a:p>
            <a:pPr lvl="2">
              <a:lnSpc>
                <a:spcPct val="90000"/>
              </a:lnSpc>
            </a:pPr>
            <a:r>
              <a:rPr lang="en-AU" dirty="0">
                <a:latin typeface="Arial" charset="0"/>
                <a:ea typeface="ＭＳ Ｐゴシック" charset="0"/>
              </a:rPr>
              <a:t>Issue Driver Licence, Renew Licence via Agency</a:t>
            </a:r>
          </a:p>
          <a:p>
            <a:pPr marL="514350" indent="-514350">
              <a:lnSpc>
                <a:spcPct val="90000"/>
              </a:lnSpc>
              <a:buFontTx/>
              <a:buAutoNum type="arabicPeriod"/>
            </a:pPr>
            <a:r>
              <a:rPr lang="en-AU" dirty="0">
                <a:latin typeface="Arial" charset="0"/>
                <a:ea typeface="ＭＳ Ｐゴシック" charset="0"/>
                <a:cs typeface="ＭＳ Ｐゴシック" charset="0"/>
              </a:rPr>
              <a:t>For message events: object + past participle</a:t>
            </a:r>
          </a:p>
          <a:p>
            <a:pPr lvl="2">
              <a:lnSpc>
                <a:spcPct val="90000"/>
              </a:lnSpc>
            </a:pPr>
            <a:r>
              <a:rPr lang="en-AU" dirty="0">
                <a:latin typeface="Arial" charset="0"/>
                <a:ea typeface="ＭＳ Ｐゴシック" charset="0"/>
              </a:rPr>
              <a:t>Invoice received, Claim settled</a:t>
            </a:r>
          </a:p>
          <a:p>
            <a:pPr marL="514350" indent="-514350">
              <a:lnSpc>
                <a:spcPct val="90000"/>
              </a:lnSpc>
              <a:buFontTx/>
              <a:buAutoNum type="arabicPeriod"/>
            </a:pPr>
            <a:r>
              <a:rPr lang="en-AU" dirty="0">
                <a:latin typeface="Arial" charset="0"/>
                <a:ea typeface="ＭＳ Ｐゴシック" charset="0"/>
                <a:cs typeface="ＭＳ Ｐゴシック" charset="0"/>
              </a:rPr>
              <a:t>Avoid generic verbs such as Handle, Record…</a:t>
            </a:r>
          </a:p>
          <a:p>
            <a:pPr marL="514350" indent="-514350">
              <a:lnSpc>
                <a:spcPct val="90000"/>
              </a:lnSpc>
              <a:buFontTx/>
              <a:buAutoNum type="arabicPeriod"/>
            </a:pPr>
            <a:r>
              <a:rPr lang="en-AU" dirty="0">
                <a:latin typeface="Arial" charset="0"/>
                <a:ea typeface="ＭＳ Ｐゴシック" charset="0"/>
                <a:cs typeface="ＭＳ Ｐゴシック" charset="0"/>
              </a:rPr>
              <a:t>Label each XOR-split with a condition</a:t>
            </a:r>
          </a:p>
          <a:p>
            <a:pPr lvl="2">
              <a:lnSpc>
                <a:spcPct val="90000"/>
              </a:lnSpc>
            </a:pPr>
            <a:r>
              <a:rPr lang="en-AU" dirty="0">
                <a:latin typeface="Arial" charset="0"/>
                <a:ea typeface="ＭＳ Ｐゴシック" charset="0"/>
              </a:rPr>
              <a:t>Policy is invalid, Claim is inadmissible </a:t>
            </a:r>
          </a:p>
        </p:txBody>
      </p:sp>
    </p:spTree>
    <p:extLst>
      <p:ext uri="{BB962C8B-B14F-4D97-AF65-F5344CB8AC3E}">
        <p14:creationId xmlns:p14="http://schemas.microsoft.com/office/powerpoint/2010/main" val="296715474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Rectangle 2"/>
          <p:cNvSpPr>
            <a:spLocks noGrp="1" noChangeArrowheads="1"/>
          </p:cNvSpPr>
          <p:nvPr>
            <p:ph type="title"/>
          </p:nvPr>
        </p:nvSpPr>
        <p:spPr>
          <a:xfrm>
            <a:off x="292100" y="215550"/>
            <a:ext cx="8064896" cy="792088"/>
          </a:xfrm>
        </p:spPr>
        <p:txBody>
          <a:bodyPr/>
          <a:lstStyle/>
          <a:p>
            <a:r>
              <a:rPr lang="en-AU" sz="2800" dirty="0"/>
              <a:t>Organizational Elements in BPMN – Pools &amp; Lanes</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21</a:t>
            </a:fld>
            <a:endParaRPr lang="en-AU">
              <a:solidFill>
                <a:prstClr val="black">
                  <a:lumMod val="50000"/>
                  <a:lumOff val="50000"/>
                </a:prstClr>
              </a:solidFill>
            </a:endParaRPr>
          </a:p>
        </p:txBody>
      </p:sp>
      <p:sp>
        <p:nvSpPr>
          <p:cNvPr id="1798147" name="Rectangle 3"/>
          <p:cNvSpPr>
            <a:spLocks noChangeArrowheads="1"/>
          </p:cNvSpPr>
          <p:nvPr/>
        </p:nvSpPr>
        <p:spPr bwMode="auto">
          <a:xfrm>
            <a:off x="292100" y="934025"/>
            <a:ext cx="8537575" cy="4557713"/>
          </a:xfrm>
          <a:prstGeom prst="rect">
            <a:avLst/>
          </a:prstGeom>
          <a:noFill/>
          <a:ln w="9525">
            <a:noFill/>
            <a:miter lim="800000"/>
            <a:headEnd/>
            <a:tailEnd/>
          </a:ln>
          <a:effectLst/>
        </p:spPr>
        <p:txBody>
          <a:bodyPr/>
          <a:lstStyle/>
          <a:p>
            <a:pPr fontAlgn="base">
              <a:lnSpc>
                <a:spcPct val="90000"/>
              </a:lnSpc>
              <a:spcBef>
                <a:spcPct val="20000"/>
              </a:spcBef>
              <a:spcAft>
                <a:spcPct val="0"/>
              </a:spcAft>
              <a:buClr>
                <a:srgbClr val="B1B1B1"/>
              </a:buClr>
            </a:pPr>
            <a:r>
              <a:rPr lang="en-AU" sz="2400" b="1" dirty="0">
                <a:solidFill>
                  <a:prstClr val="black">
                    <a:lumMod val="75000"/>
                    <a:lumOff val="25000"/>
                  </a:prstClr>
                </a:solidFill>
                <a:latin typeface="+mj-lt"/>
                <a:ea typeface="ＭＳ Ｐゴシック" pitchFamily="34" charset="-128"/>
              </a:rPr>
              <a:t>Pool</a:t>
            </a:r>
          </a:p>
          <a:p>
            <a:pPr algn="l" fontAlgn="base">
              <a:lnSpc>
                <a:spcPct val="90000"/>
              </a:lnSpc>
              <a:spcBef>
                <a:spcPct val="20000"/>
              </a:spcBef>
              <a:spcAft>
                <a:spcPct val="0"/>
              </a:spcAft>
              <a:buClr>
                <a:srgbClr val="B1B1B1"/>
              </a:buClr>
            </a:pPr>
            <a:r>
              <a:rPr lang="en-AU" sz="2400" dirty="0">
                <a:solidFill>
                  <a:prstClr val="black">
                    <a:lumMod val="75000"/>
                    <a:lumOff val="25000"/>
                  </a:prstClr>
                </a:solidFill>
                <a:latin typeface="+mj-lt"/>
                <a:ea typeface="ＭＳ Ｐゴシック" pitchFamily="34" charset="-128"/>
              </a:rPr>
              <a:t>Captures a resource class. Generally used to model a business party (e.g. a whole company)</a:t>
            </a: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marL="342900" indent="-342900" fontAlgn="base">
              <a:lnSpc>
                <a:spcPct val="90000"/>
              </a:lnSpc>
              <a:spcBef>
                <a:spcPct val="20000"/>
              </a:spcBef>
              <a:spcAft>
                <a:spcPct val="0"/>
              </a:spcAft>
              <a:buClr>
                <a:srgbClr val="B1B1B1"/>
              </a:buClr>
              <a:buFontTx/>
              <a:buChar char="•"/>
            </a:pPr>
            <a:endParaRPr lang="en-AU" sz="2400" dirty="0">
              <a:solidFill>
                <a:prstClr val="black">
                  <a:lumMod val="75000"/>
                  <a:lumOff val="25000"/>
                </a:prstClr>
              </a:solidFill>
              <a:latin typeface="+mj-lt"/>
              <a:ea typeface="ＭＳ Ｐゴシック" pitchFamily="34" charset="-128"/>
            </a:endParaRPr>
          </a:p>
        </p:txBody>
      </p:sp>
      <p:graphicFrame>
        <p:nvGraphicFramePr>
          <p:cNvPr id="1798152" name="Object 8"/>
          <p:cNvGraphicFramePr>
            <a:graphicFrameLocks noChangeAspect="1"/>
          </p:cNvGraphicFramePr>
          <p:nvPr>
            <p:extLst>
              <p:ext uri="{D42A27DB-BD31-4B8C-83A1-F6EECF244321}">
                <p14:modId xmlns:p14="http://schemas.microsoft.com/office/powerpoint/2010/main" val="3320957979"/>
              </p:ext>
            </p:extLst>
          </p:nvPr>
        </p:nvGraphicFramePr>
        <p:xfrm>
          <a:off x="1321216" y="2241546"/>
          <a:ext cx="5456237" cy="847725"/>
        </p:xfrm>
        <a:graphic>
          <a:graphicData uri="http://schemas.openxmlformats.org/presentationml/2006/ole">
            <mc:AlternateContent xmlns:mc="http://schemas.openxmlformats.org/markup-compatibility/2006">
              <mc:Choice xmlns:v="urn:schemas-microsoft-com:vml" Requires="v">
                <p:oleObj name="Visio" r:id="rId3" imgW="5455682" imgH="847606" progId="Visio.Drawing.11">
                  <p:embed/>
                </p:oleObj>
              </mc:Choice>
              <mc:Fallback>
                <p:oleObj name="Visio" r:id="rId3" imgW="5455682" imgH="84760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216" y="2241546"/>
                        <a:ext cx="5456237"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784595139"/>
              </p:ext>
            </p:extLst>
          </p:nvPr>
        </p:nvGraphicFramePr>
        <p:xfrm>
          <a:off x="1321216" y="5077851"/>
          <a:ext cx="5456237" cy="1637441"/>
        </p:xfrm>
        <a:graphic>
          <a:graphicData uri="http://schemas.openxmlformats.org/presentationml/2006/ole">
            <mc:AlternateContent xmlns:mc="http://schemas.openxmlformats.org/markup-compatibility/2006">
              <mc:Choice xmlns:v="urn:schemas-microsoft-com:vml" Requires="v">
                <p:oleObj name="Visio" r:id="rId5" imgW="6083760" imgH="1825228" progId="Visio.Drawing.11">
                  <p:embed/>
                </p:oleObj>
              </mc:Choice>
              <mc:Fallback>
                <p:oleObj name="Visio" r:id="rId5" imgW="6083760" imgH="182522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1216" y="5077851"/>
                        <a:ext cx="5456237" cy="1637441"/>
                      </a:xfrm>
                      <a:prstGeom prst="rect">
                        <a:avLst/>
                      </a:prstGeom>
                      <a:noFill/>
                      <a:ln>
                        <a:noFill/>
                      </a:ln>
                      <a:effectLst/>
                    </p:spPr>
                  </p:pic>
                </p:oleObj>
              </mc:Fallback>
            </mc:AlternateContent>
          </a:graphicData>
        </a:graphic>
      </p:graphicFrame>
      <p:sp>
        <p:nvSpPr>
          <p:cNvPr id="4" name="Rectangle 3"/>
          <p:cNvSpPr/>
          <p:nvPr/>
        </p:nvSpPr>
        <p:spPr>
          <a:xfrm>
            <a:off x="292100" y="3212881"/>
            <a:ext cx="8730406" cy="1501950"/>
          </a:xfrm>
          <a:prstGeom prst="rect">
            <a:avLst/>
          </a:prstGeom>
        </p:spPr>
        <p:txBody>
          <a:bodyPr wrap="square">
            <a:spAutoFit/>
          </a:bodyPr>
          <a:lstStyle/>
          <a:p>
            <a:pPr lvl="0" fontAlgn="base">
              <a:lnSpc>
                <a:spcPct val="90000"/>
              </a:lnSpc>
              <a:spcBef>
                <a:spcPct val="20000"/>
              </a:spcBef>
              <a:spcAft>
                <a:spcPct val="0"/>
              </a:spcAft>
              <a:buClr>
                <a:srgbClr val="B1B1B1"/>
              </a:buClr>
            </a:pPr>
            <a:r>
              <a:rPr lang="en-AU" sz="2400" b="1" dirty="0">
                <a:solidFill>
                  <a:prstClr val="black">
                    <a:lumMod val="75000"/>
                    <a:lumOff val="25000"/>
                  </a:prstClr>
                </a:solidFill>
                <a:ea typeface="ＭＳ Ｐゴシック" pitchFamily="34" charset="-128"/>
              </a:rPr>
              <a:t>Lane</a:t>
            </a:r>
          </a:p>
          <a:p>
            <a:pPr lvl="0" algn="l" fontAlgn="base">
              <a:lnSpc>
                <a:spcPct val="90000"/>
              </a:lnSpc>
              <a:spcBef>
                <a:spcPct val="20000"/>
              </a:spcBef>
              <a:spcAft>
                <a:spcPct val="0"/>
              </a:spcAft>
              <a:buClr>
                <a:srgbClr val="B1B1B1"/>
              </a:buClr>
            </a:pPr>
            <a:r>
              <a:rPr lang="en-AU" sz="2400" dirty="0">
                <a:solidFill>
                  <a:prstClr val="black">
                    <a:lumMod val="75000"/>
                    <a:lumOff val="25000"/>
                  </a:prstClr>
                </a:solidFill>
                <a:ea typeface="ＭＳ Ｐゴシック" pitchFamily="34" charset="-128"/>
              </a:rPr>
              <a:t>A </a:t>
            </a:r>
            <a:r>
              <a:rPr lang="en-AU" sz="2400" i="1" dirty="0">
                <a:solidFill>
                  <a:prstClr val="black">
                    <a:lumMod val="75000"/>
                    <a:lumOff val="25000"/>
                  </a:prstClr>
                </a:solidFill>
                <a:ea typeface="ＭＳ Ｐゴシック" pitchFamily="34" charset="-128"/>
              </a:rPr>
              <a:t>resource sub-class</a:t>
            </a:r>
            <a:r>
              <a:rPr lang="en-AU" sz="2400" dirty="0">
                <a:solidFill>
                  <a:prstClr val="black">
                    <a:lumMod val="75000"/>
                    <a:lumOff val="25000"/>
                  </a:prstClr>
                </a:solidFill>
                <a:ea typeface="ＭＳ Ｐゴシック" pitchFamily="34" charset="-128"/>
              </a:rPr>
              <a:t> within a pool. Generally used to model departments (e.g. shipping, finance), internal roles (e.g. Manager, Associate), software systems (e.g. ERP, CRM)</a:t>
            </a:r>
          </a:p>
        </p:txBody>
      </p:sp>
    </p:spTree>
    <p:extLst>
      <p:ext uri="{BB962C8B-B14F-4D97-AF65-F5344CB8AC3E}">
        <p14:creationId xmlns:p14="http://schemas.microsoft.com/office/powerpoint/2010/main" val="353772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8147">
                                            <p:txEl>
                                              <p:pRg st="0" end="0"/>
                                            </p:txEl>
                                          </p:spTgt>
                                        </p:tgtEl>
                                        <p:attrNameLst>
                                          <p:attrName>style.visibility</p:attrName>
                                        </p:attrNameLst>
                                      </p:cBhvr>
                                      <p:to>
                                        <p:strVal val="visible"/>
                                      </p:to>
                                    </p:set>
                                    <p:animEffect transition="in" filter="fade">
                                      <p:cBhvr>
                                        <p:cTn id="7" dur="500"/>
                                        <p:tgtEl>
                                          <p:spTgt spid="1798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98147">
                                            <p:txEl>
                                              <p:pRg st="1" end="1"/>
                                            </p:txEl>
                                          </p:spTgt>
                                        </p:tgtEl>
                                        <p:attrNameLst>
                                          <p:attrName>style.visibility</p:attrName>
                                        </p:attrNameLst>
                                      </p:cBhvr>
                                      <p:to>
                                        <p:strVal val="visible"/>
                                      </p:to>
                                    </p:set>
                                    <p:animEffect transition="in" filter="fade">
                                      <p:cBhvr>
                                        <p:cTn id="10" dur="500"/>
                                        <p:tgtEl>
                                          <p:spTgt spid="1798147">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98152"/>
                                        </p:tgtEl>
                                        <p:attrNameLst>
                                          <p:attrName>style.visibility</p:attrName>
                                        </p:attrNameLst>
                                      </p:cBhvr>
                                      <p:to>
                                        <p:strVal val="visible"/>
                                      </p:to>
                                    </p:set>
                                    <p:animEffect transition="in" filter="fade">
                                      <p:cBhvr>
                                        <p:cTn id="14" dur="500"/>
                                        <p:tgtEl>
                                          <p:spTgt spid="179815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Order-to-cash process with lanes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719" y="1404931"/>
            <a:ext cx="8132682" cy="496521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382" y="1372357"/>
            <a:ext cx="7865075" cy="498316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185" y="1408012"/>
            <a:ext cx="7613929" cy="299089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366" y="1411205"/>
            <a:ext cx="8114063" cy="4958943"/>
          </a:xfrm>
          <a:prstGeom prst="rect">
            <a:avLst/>
          </a:prstGeom>
        </p:spPr>
      </p:pic>
    </p:spTree>
    <p:extLst>
      <p:ext uri="{BB962C8B-B14F-4D97-AF65-F5344CB8AC3E}">
        <p14:creationId xmlns:p14="http://schemas.microsoft.com/office/powerpoint/2010/main" val="192030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ChangeArrowheads="1"/>
          </p:cNvSpPr>
          <p:nvPr/>
        </p:nvSpPr>
        <p:spPr bwMode="auto">
          <a:xfrm>
            <a:off x="353482" y="968820"/>
            <a:ext cx="8429273" cy="3176348"/>
          </a:xfrm>
          <a:prstGeom prst="rect">
            <a:avLst/>
          </a:prstGeom>
          <a:noFill/>
          <a:ln w="9525">
            <a:noFill/>
            <a:miter lim="800000"/>
            <a:headEnd/>
            <a:tailEnd/>
          </a:ln>
          <a:effectLst/>
        </p:spPr>
        <p:txBody>
          <a:bodyPr/>
          <a:lstStyle/>
          <a:p>
            <a:pPr algn="l" fontAlgn="base">
              <a:spcBef>
                <a:spcPct val="20000"/>
              </a:spcBef>
              <a:spcAft>
                <a:spcPct val="0"/>
              </a:spcAft>
              <a:buClr>
                <a:srgbClr val="B1B1B1"/>
              </a:buClr>
            </a:pPr>
            <a:r>
              <a:rPr lang="en-AU" sz="2400" dirty="0">
                <a:solidFill>
                  <a:prstClr val="black">
                    <a:lumMod val="75000"/>
                    <a:lumOff val="25000"/>
                  </a:prstClr>
                </a:solidFill>
                <a:ea typeface="ＭＳ Ｐゴシック" pitchFamily="34" charset="-128"/>
              </a:rPr>
              <a:t>A </a:t>
            </a:r>
            <a:r>
              <a:rPr lang="en-AU" sz="2400" i="1" dirty="0">
                <a:solidFill>
                  <a:prstClr val="black">
                    <a:lumMod val="75000"/>
                    <a:lumOff val="25000"/>
                  </a:prstClr>
                </a:solidFill>
                <a:ea typeface="ＭＳ Ｐゴシック" pitchFamily="34" charset="-128"/>
              </a:rPr>
              <a:t>Message Flow </a:t>
            </a:r>
            <a:r>
              <a:rPr lang="en-AU" sz="2400" dirty="0">
                <a:solidFill>
                  <a:prstClr val="black">
                    <a:lumMod val="75000"/>
                    <a:lumOff val="25000"/>
                  </a:prstClr>
                </a:solidFill>
                <a:ea typeface="ＭＳ Ｐゴシック" pitchFamily="34" charset="-128"/>
              </a:rPr>
              <a:t>represents a flow of information between two process parties (Pools)</a:t>
            </a:r>
          </a:p>
          <a:p>
            <a:pPr marL="742950" lvl="1" indent="-285750" fontAlgn="base">
              <a:spcBef>
                <a:spcPct val="20000"/>
              </a:spcBef>
              <a:spcAft>
                <a:spcPct val="0"/>
              </a:spcAft>
              <a:buClr>
                <a:srgbClr val="B1B1B1"/>
              </a:buClr>
              <a:buFontTx/>
              <a:buChar char="–"/>
            </a:pPr>
            <a:endParaRPr lang="en-AU"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p:txBody>
      </p:sp>
      <p:graphicFrame>
        <p:nvGraphicFramePr>
          <p:cNvPr id="1800196" name="Object 4"/>
          <p:cNvGraphicFramePr>
            <a:graphicFrameLocks noGrp="1" noChangeAspect="1"/>
          </p:cNvGraphicFramePr>
          <p:nvPr>
            <p:ph idx="1"/>
          </p:nvPr>
        </p:nvGraphicFramePr>
        <p:xfrm>
          <a:off x="3930650" y="1550988"/>
          <a:ext cx="690563" cy="1058862"/>
        </p:xfrm>
        <a:graphic>
          <a:graphicData uri="http://schemas.openxmlformats.org/presentationml/2006/ole">
            <mc:AlternateContent xmlns:mc="http://schemas.openxmlformats.org/markup-compatibility/2006">
              <mc:Choice xmlns:v="urn:schemas-microsoft-com:vml" Requires="v">
                <p:oleObj name="Visio" r:id="rId3" imgW="464477" imgH="713136" progId="Visio.Drawing.11">
                  <p:embed/>
                </p:oleObj>
              </mc:Choice>
              <mc:Fallback>
                <p:oleObj name="Visio" r:id="rId3" imgW="464477" imgH="713136" progId="Visio.Drawing.11">
                  <p:embed/>
                  <p:pic>
                    <p:nvPicPr>
                      <p:cNvPr id="0" name=""/>
                      <p:cNvPicPr>
                        <a:picLocks noChangeAspect="1" noChangeArrowheads="1"/>
                      </p:cNvPicPr>
                      <p:nvPr/>
                    </p:nvPicPr>
                    <p:blipFill>
                      <a:blip r:embed="rId4"/>
                      <a:srcRect/>
                      <a:stretch>
                        <a:fillRect/>
                      </a:stretch>
                    </p:blipFill>
                    <p:spPr bwMode="auto">
                      <a:xfrm>
                        <a:off x="3930650" y="1550988"/>
                        <a:ext cx="690563" cy="1058862"/>
                      </a:xfrm>
                      <a:prstGeom prst="rect">
                        <a:avLst/>
                      </a:prstGeom>
                      <a:noFill/>
                    </p:spPr>
                  </p:pic>
                </p:oleObj>
              </mc:Fallback>
            </mc:AlternateContent>
          </a:graphicData>
        </a:graphic>
      </p:graphicFrame>
      <p:sp>
        <p:nvSpPr>
          <p:cNvPr id="1800194" name="Rectangle 2"/>
          <p:cNvSpPr>
            <a:spLocks noGrp="1" noChangeArrowheads="1"/>
          </p:cNvSpPr>
          <p:nvPr>
            <p:ph type="title"/>
          </p:nvPr>
        </p:nvSpPr>
        <p:spPr>
          <a:xfrm>
            <a:off x="353482" y="170337"/>
            <a:ext cx="8064896" cy="792088"/>
          </a:xfrm>
        </p:spPr>
        <p:txBody>
          <a:bodyPr/>
          <a:lstStyle/>
          <a:p>
            <a:r>
              <a:rPr lang="en-AU" sz="2800" dirty="0"/>
              <a:t>Message Flow</a:t>
            </a:r>
          </a:p>
        </p:txBody>
      </p:sp>
      <p:sp>
        <p:nvSpPr>
          <p:cNvPr id="2" name="Slide Number Placeholder 1"/>
          <p:cNvSpPr>
            <a:spLocks noGrp="1"/>
          </p:cNvSpPr>
          <p:nvPr>
            <p:ph type="sldNum" sz="quarter" idx="11"/>
          </p:nvPr>
        </p:nvSpPr>
        <p:spPr>
          <a:xfrm>
            <a:off x="8246751" y="6606585"/>
            <a:ext cx="533400" cy="152400"/>
          </a:xfrm>
        </p:spPr>
        <p:txBody>
          <a:bodyPr/>
          <a:lstStyle/>
          <a:p>
            <a:fld id="{F06E539D-8AB8-485C-BFEF-50E8D5427D32}" type="slidenum">
              <a:rPr lang="en-AU" smtClean="0">
                <a:solidFill>
                  <a:prstClr val="black">
                    <a:lumMod val="50000"/>
                    <a:lumOff val="50000"/>
                  </a:prstClr>
                </a:solidFill>
              </a:rPr>
              <a:pPr/>
              <a:t>23</a:t>
            </a:fld>
            <a:endParaRPr lang="en-AU">
              <a:solidFill>
                <a:prstClr val="black">
                  <a:lumMod val="50000"/>
                  <a:lumOff val="50000"/>
                </a:prstClr>
              </a:solidFill>
            </a:endParaRPr>
          </a:p>
        </p:txBody>
      </p:sp>
      <p:graphicFrame>
        <p:nvGraphicFramePr>
          <p:cNvPr id="1800201" name="Object 9"/>
          <p:cNvGraphicFramePr>
            <a:graphicFrameLocks noChangeAspect="1"/>
          </p:cNvGraphicFramePr>
          <p:nvPr/>
        </p:nvGraphicFramePr>
        <p:xfrm>
          <a:off x="1074049" y="4784321"/>
          <a:ext cx="3315067" cy="1763698"/>
        </p:xfrm>
        <a:graphic>
          <a:graphicData uri="http://schemas.openxmlformats.org/presentationml/2006/ole">
            <mc:AlternateContent xmlns:mc="http://schemas.openxmlformats.org/markup-compatibility/2006">
              <mc:Choice xmlns:v="urn:schemas-microsoft-com:vml" Requires="v">
                <p:oleObj name="Visio" r:id="rId5" imgW="5457771" imgH="2901473" progId="Visio.Drawing.11">
                  <p:embed/>
                </p:oleObj>
              </mc:Choice>
              <mc:Fallback>
                <p:oleObj name="Visio" r:id="rId5" imgW="5457771" imgH="2901473" progId="Visio.Drawing.11">
                  <p:embed/>
                  <p:pic>
                    <p:nvPicPr>
                      <p:cNvPr id="0" name=""/>
                      <p:cNvPicPr>
                        <a:picLocks noChangeAspect="1" noChangeArrowheads="1"/>
                      </p:cNvPicPr>
                      <p:nvPr/>
                    </p:nvPicPr>
                    <p:blipFill>
                      <a:blip r:embed="rId6"/>
                      <a:srcRect/>
                      <a:stretch>
                        <a:fillRect/>
                      </a:stretch>
                    </p:blipFill>
                    <p:spPr bwMode="auto">
                      <a:xfrm>
                        <a:off x="1074049" y="4784321"/>
                        <a:ext cx="3315067" cy="1763698"/>
                      </a:xfrm>
                      <a:prstGeom prst="rect">
                        <a:avLst/>
                      </a:prstGeom>
                      <a:noFill/>
                      <a:ln>
                        <a:noFill/>
                      </a:ln>
                      <a:effectLst/>
                    </p:spPr>
                  </p:pic>
                </p:oleObj>
              </mc:Fallback>
            </mc:AlternateContent>
          </a:graphicData>
        </a:graphic>
      </p:graphicFrame>
      <p:graphicFrame>
        <p:nvGraphicFramePr>
          <p:cNvPr id="7" name="Object 9"/>
          <p:cNvGraphicFramePr>
            <a:graphicFrameLocks noChangeAspect="1"/>
          </p:cNvGraphicFramePr>
          <p:nvPr/>
        </p:nvGraphicFramePr>
        <p:xfrm>
          <a:off x="5499189" y="4771533"/>
          <a:ext cx="1751462" cy="1763698"/>
        </p:xfrm>
        <a:graphic>
          <a:graphicData uri="http://schemas.openxmlformats.org/presentationml/2006/ole">
            <mc:AlternateContent xmlns:mc="http://schemas.openxmlformats.org/markup-compatibility/2006">
              <mc:Choice xmlns:v="urn:schemas-microsoft-com:vml" Requires="v">
                <p:oleObj name="Visio" r:id="rId7" imgW="3116620" imgH="3136057" progId="Visio.Drawing.11">
                  <p:embed/>
                </p:oleObj>
              </mc:Choice>
              <mc:Fallback>
                <p:oleObj name="Visio" r:id="rId7" imgW="3116620" imgH="3136057" progId="Visio.Drawing.11">
                  <p:embed/>
                  <p:pic>
                    <p:nvPicPr>
                      <p:cNvPr id="0" name=""/>
                      <p:cNvPicPr>
                        <a:picLocks noChangeAspect="1" noChangeArrowheads="1"/>
                      </p:cNvPicPr>
                      <p:nvPr/>
                    </p:nvPicPr>
                    <p:blipFill>
                      <a:blip r:embed="rId8"/>
                      <a:srcRect/>
                      <a:stretch>
                        <a:fillRect/>
                      </a:stretch>
                    </p:blipFill>
                    <p:spPr bwMode="auto">
                      <a:xfrm>
                        <a:off x="5499189" y="4771533"/>
                        <a:ext cx="1751462" cy="1763698"/>
                      </a:xfrm>
                      <a:prstGeom prst="rect">
                        <a:avLst/>
                      </a:prstGeom>
                      <a:noFill/>
                      <a:ln>
                        <a:noFill/>
                      </a:ln>
                      <a:effectLst/>
                    </p:spPr>
                  </p:pic>
                </p:oleObj>
              </mc:Fallback>
            </mc:AlternateContent>
          </a:graphicData>
        </a:graphic>
      </p:graphicFrame>
      <p:graphicFrame>
        <p:nvGraphicFramePr>
          <p:cNvPr id="9" name="Object 9"/>
          <p:cNvGraphicFramePr>
            <a:graphicFrameLocks noChangeAspect="1"/>
          </p:cNvGraphicFramePr>
          <p:nvPr/>
        </p:nvGraphicFramePr>
        <p:xfrm>
          <a:off x="5484501" y="5871656"/>
          <a:ext cx="1752600" cy="663575"/>
        </p:xfrm>
        <a:graphic>
          <a:graphicData uri="http://schemas.openxmlformats.org/presentationml/2006/ole">
            <mc:AlternateContent xmlns:mc="http://schemas.openxmlformats.org/markup-compatibility/2006">
              <mc:Choice xmlns:v="urn:schemas-microsoft-com:vml" Requires="v">
                <p:oleObj name="Visio" r:id="rId9" imgW="3116620" imgH="1177613" progId="Visio.Drawing.11">
                  <p:embed/>
                </p:oleObj>
              </mc:Choice>
              <mc:Fallback>
                <p:oleObj name="Visio" r:id="rId9" imgW="3116620" imgH="1177613" progId="Visio.Drawing.11">
                  <p:embed/>
                  <p:pic>
                    <p:nvPicPr>
                      <p:cNvPr id="0" name=""/>
                      <p:cNvPicPr>
                        <a:picLocks noChangeAspect="1" noChangeArrowheads="1"/>
                      </p:cNvPicPr>
                      <p:nvPr/>
                    </p:nvPicPr>
                    <p:blipFill>
                      <a:blip r:embed="rId10"/>
                      <a:srcRect/>
                      <a:stretch>
                        <a:fillRect/>
                      </a:stretch>
                    </p:blipFill>
                    <p:spPr bwMode="auto">
                      <a:xfrm>
                        <a:off x="5484501" y="5871656"/>
                        <a:ext cx="1752600" cy="663575"/>
                      </a:xfrm>
                      <a:prstGeom prst="rect">
                        <a:avLst/>
                      </a:prstGeom>
                      <a:noFill/>
                      <a:ln>
                        <a:noFill/>
                      </a:ln>
                      <a:effectLst/>
                    </p:spPr>
                  </p:pic>
                </p:oleObj>
              </mc:Fallback>
            </mc:AlternateContent>
          </a:graphicData>
        </a:graphic>
      </p:graphicFrame>
      <p:graphicFrame>
        <p:nvGraphicFramePr>
          <p:cNvPr id="10" name="Object 9"/>
          <p:cNvGraphicFramePr>
            <a:graphicFrameLocks noChangeAspect="1"/>
          </p:cNvGraphicFramePr>
          <p:nvPr/>
        </p:nvGraphicFramePr>
        <p:xfrm>
          <a:off x="5481379" y="4776714"/>
          <a:ext cx="1751012" cy="641350"/>
        </p:xfrm>
        <a:graphic>
          <a:graphicData uri="http://schemas.openxmlformats.org/presentationml/2006/ole">
            <mc:AlternateContent xmlns:mc="http://schemas.openxmlformats.org/markup-compatibility/2006">
              <mc:Choice xmlns:v="urn:schemas-microsoft-com:vml" Requires="v">
                <p:oleObj name="Visio" r:id="rId11" imgW="3116620" imgH="1139409" progId="Visio.Drawing.11">
                  <p:embed/>
                </p:oleObj>
              </mc:Choice>
              <mc:Fallback>
                <p:oleObj name="Visio" r:id="rId11" imgW="3116620" imgH="1139409" progId="Visio.Drawing.11">
                  <p:embed/>
                  <p:pic>
                    <p:nvPicPr>
                      <p:cNvPr id="0" name=""/>
                      <p:cNvPicPr>
                        <a:picLocks noChangeAspect="1" noChangeArrowheads="1"/>
                      </p:cNvPicPr>
                      <p:nvPr/>
                    </p:nvPicPr>
                    <p:blipFill>
                      <a:blip r:embed="rId12"/>
                      <a:srcRect/>
                      <a:stretch>
                        <a:fillRect/>
                      </a:stretch>
                    </p:blipFill>
                    <p:spPr bwMode="auto">
                      <a:xfrm>
                        <a:off x="5481379" y="4776714"/>
                        <a:ext cx="1751012" cy="641350"/>
                      </a:xfrm>
                      <a:prstGeom prst="rect">
                        <a:avLst/>
                      </a:prstGeom>
                      <a:noFill/>
                      <a:ln>
                        <a:noFill/>
                      </a:ln>
                      <a:effectLst/>
                    </p:spPr>
                  </p:pic>
                </p:oleObj>
              </mc:Fallback>
            </mc:AlternateContent>
          </a:graphicData>
        </a:graphic>
      </p:graphicFrame>
      <p:graphicFrame>
        <p:nvGraphicFramePr>
          <p:cNvPr id="8" name="Object 9"/>
          <p:cNvGraphicFramePr>
            <a:graphicFrameLocks noChangeAspect="1"/>
          </p:cNvGraphicFramePr>
          <p:nvPr/>
        </p:nvGraphicFramePr>
        <p:xfrm>
          <a:off x="5481379" y="4771533"/>
          <a:ext cx="1751462" cy="1763698"/>
        </p:xfrm>
        <a:graphic>
          <a:graphicData uri="http://schemas.openxmlformats.org/presentationml/2006/ole">
            <mc:AlternateContent xmlns:mc="http://schemas.openxmlformats.org/markup-compatibility/2006">
              <mc:Choice xmlns:v="urn:schemas-microsoft-com:vml" Requires="v">
                <p:oleObj name="Visio" r:id="rId13" imgW="3116620" imgH="3136057" progId="Visio.Drawing.11">
                  <p:embed/>
                </p:oleObj>
              </mc:Choice>
              <mc:Fallback>
                <p:oleObj name="Visio" r:id="rId13" imgW="3116620" imgH="3136057" progId="Visio.Drawing.11">
                  <p:embed/>
                  <p:pic>
                    <p:nvPicPr>
                      <p:cNvPr id="0" name=""/>
                      <p:cNvPicPr>
                        <a:picLocks noChangeAspect="1" noChangeArrowheads="1"/>
                      </p:cNvPicPr>
                      <p:nvPr/>
                    </p:nvPicPr>
                    <p:blipFill>
                      <a:blip r:embed="rId14"/>
                      <a:srcRect/>
                      <a:stretch>
                        <a:fillRect/>
                      </a:stretch>
                    </p:blipFill>
                    <p:spPr bwMode="auto">
                      <a:xfrm>
                        <a:off x="5481379" y="4771533"/>
                        <a:ext cx="1751462" cy="1763698"/>
                      </a:xfrm>
                      <a:prstGeom prst="rect">
                        <a:avLst/>
                      </a:prstGeom>
                      <a:noFill/>
                      <a:ln>
                        <a:noFill/>
                      </a:ln>
                      <a:effectLst/>
                    </p:spPr>
                  </p:pic>
                </p:oleObj>
              </mc:Fallback>
            </mc:AlternateContent>
          </a:graphicData>
        </a:graphic>
      </p:graphicFrame>
      <p:graphicFrame>
        <p:nvGraphicFramePr>
          <p:cNvPr id="12" name="Object 9"/>
          <p:cNvGraphicFramePr>
            <a:graphicFrameLocks noChangeAspect="1"/>
          </p:cNvGraphicFramePr>
          <p:nvPr/>
        </p:nvGraphicFramePr>
        <p:xfrm>
          <a:off x="1146959" y="5766851"/>
          <a:ext cx="1598612" cy="723900"/>
        </p:xfrm>
        <a:graphic>
          <a:graphicData uri="http://schemas.openxmlformats.org/presentationml/2006/ole">
            <mc:AlternateContent xmlns:mc="http://schemas.openxmlformats.org/markup-compatibility/2006">
              <mc:Choice xmlns:v="urn:schemas-microsoft-com:vml" Requires="v">
                <p:oleObj name="Visio" r:id="rId15" imgW="2633376" imgH="1192358" progId="Visio.Drawing.11">
                  <p:embed/>
                </p:oleObj>
              </mc:Choice>
              <mc:Fallback>
                <p:oleObj name="Visio" r:id="rId15" imgW="2633376" imgH="1192358" progId="Visio.Drawing.11">
                  <p:embed/>
                  <p:pic>
                    <p:nvPicPr>
                      <p:cNvPr id="0" name=""/>
                      <p:cNvPicPr>
                        <a:picLocks noChangeAspect="1" noChangeArrowheads="1"/>
                      </p:cNvPicPr>
                      <p:nvPr/>
                    </p:nvPicPr>
                    <p:blipFill>
                      <a:blip r:embed="rId16"/>
                      <a:srcRect/>
                      <a:stretch>
                        <a:fillRect/>
                      </a:stretch>
                    </p:blipFill>
                    <p:spPr bwMode="auto">
                      <a:xfrm>
                        <a:off x="1146959" y="5766851"/>
                        <a:ext cx="1598612" cy="723900"/>
                      </a:xfrm>
                      <a:prstGeom prst="rect">
                        <a:avLst/>
                      </a:prstGeom>
                      <a:noFill/>
                      <a:ln>
                        <a:noFill/>
                      </a:ln>
                      <a:effectLst/>
                    </p:spPr>
                  </p:pic>
                </p:oleObj>
              </mc:Fallback>
            </mc:AlternateContent>
          </a:graphicData>
        </a:graphic>
      </p:graphicFrame>
      <p:graphicFrame>
        <p:nvGraphicFramePr>
          <p:cNvPr id="13" name="Object 9"/>
          <p:cNvGraphicFramePr>
            <a:graphicFrameLocks noChangeAspect="1"/>
          </p:cNvGraphicFramePr>
          <p:nvPr/>
        </p:nvGraphicFramePr>
        <p:xfrm>
          <a:off x="2866431" y="5766851"/>
          <a:ext cx="1457325" cy="723900"/>
        </p:xfrm>
        <a:graphic>
          <a:graphicData uri="http://schemas.openxmlformats.org/presentationml/2006/ole">
            <mc:AlternateContent xmlns:mc="http://schemas.openxmlformats.org/markup-compatibility/2006">
              <mc:Choice xmlns:v="urn:schemas-microsoft-com:vml" Requires="v">
                <p:oleObj name="Visio" r:id="rId17" imgW="2398792" imgH="1192358" progId="Visio.Drawing.11">
                  <p:embed/>
                </p:oleObj>
              </mc:Choice>
              <mc:Fallback>
                <p:oleObj name="Visio" r:id="rId17" imgW="2398792" imgH="1192358" progId="Visio.Drawing.11">
                  <p:embed/>
                  <p:pic>
                    <p:nvPicPr>
                      <p:cNvPr id="0" name=""/>
                      <p:cNvPicPr>
                        <a:picLocks noChangeAspect="1" noChangeArrowheads="1"/>
                      </p:cNvPicPr>
                      <p:nvPr/>
                    </p:nvPicPr>
                    <p:blipFill>
                      <a:blip r:embed="rId18"/>
                      <a:srcRect/>
                      <a:stretch>
                        <a:fillRect/>
                      </a:stretch>
                    </p:blipFill>
                    <p:spPr bwMode="auto">
                      <a:xfrm>
                        <a:off x="2866431" y="5766851"/>
                        <a:ext cx="1457325" cy="723900"/>
                      </a:xfrm>
                      <a:prstGeom prst="rect">
                        <a:avLst/>
                      </a:prstGeom>
                      <a:noFill/>
                      <a:ln>
                        <a:noFill/>
                      </a:ln>
                      <a:effectLst/>
                    </p:spPr>
                  </p:pic>
                </p:oleObj>
              </mc:Fallback>
            </mc:AlternateContent>
          </a:graphicData>
        </a:graphic>
      </p:graphicFrame>
      <p:graphicFrame>
        <p:nvGraphicFramePr>
          <p:cNvPr id="14" name="Object 9"/>
          <p:cNvGraphicFramePr>
            <a:graphicFrameLocks noChangeAspect="1"/>
          </p:cNvGraphicFramePr>
          <p:nvPr/>
        </p:nvGraphicFramePr>
        <p:xfrm>
          <a:off x="1959199" y="4803503"/>
          <a:ext cx="200025" cy="1635662"/>
        </p:xfrm>
        <a:graphic>
          <a:graphicData uri="http://schemas.openxmlformats.org/presentationml/2006/ole">
            <mc:AlternateContent xmlns:mc="http://schemas.openxmlformats.org/markup-compatibility/2006">
              <mc:Choice xmlns:v="urn:schemas-microsoft-com:vml" Requires="v">
                <p:oleObj name="Visio" r:id="rId19" imgW="330429" imgH="2901473" progId="Visio.Drawing.11">
                  <p:embed/>
                </p:oleObj>
              </mc:Choice>
              <mc:Fallback>
                <p:oleObj name="Visio" r:id="rId19" imgW="330429" imgH="2901473" progId="Visio.Drawing.11">
                  <p:embed/>
                  <p:pic>
                    <p:nvPicPr>
                      <p:cNvPr id="0" name=""/>
                      <p:cNvPicPr>
                        <a:picLocks noChangeAspect="1" noChangeArrowheads="1"/>
                      </p:cNvPicPr>
                      <p:nvPr/>
                    </p:nvPicPr>
                    <p:blipFill>
                      <a:blip r:embed="rId20"/>
                      <a:srcRect/>
                      <a:stretch>
                        <a:fillRect/>
                      </a:stretch>
                    </p:blipFill>
                    <p:spPr bwMode="auto">
                      <a:xfrm>
                        <a:off x="1959199" y="4803503"/>
                        <a:ext cx="200025" cy="1635662"/>
                      </a:xfrm>
                      <a:prstGeom prst="rect">
                        <a:avLst/>
                      </a:prstGeom>
                      <a:noFill/>
                      <a:ln>
                        <a:noFill/>
                      </a:ln>
                      <a:effectLst/>
                    </p:spPr>
                  </p:pic>
                </p:oleObj>
              </mc:Fallback>
            </mc:AlternateContent>
          </a:graphicData>
        </a:graphic>
      </p:graphicFrame>
      <p:sp>
        <p:nvSpPr>
          <p:cNvPr id="4" name="Rectangle 3"/>
          <p:cNvSpPr/>
          <p:nvPr/>
        </p:nvSpPr>
        <p:spPr>
          <a:xfrm>
            <a:off x="353481" y="2618080"/>
            <a:ext cx="8426669" cy="1815882"/>
          </a:xfrm>
          <a:prstGeom prst="rect">
            <a:avLst/>
          </a:prstGeom>
        </p:spPr>
        <p:txBody>
          <a:bodyPr wrap="square">
            <a:spAutoFit/>
          </a:bodyPr>
          <a:lstStyle/>
          <a:p>
            <a:pPr algn="l" fontAlgn="base">
              <a:spcBef>
                <a:spcPct val="20000"/>
              </a:spcBef>
              <a:spcAft>
                <a:spcPct val="0"/>
              </a:spcAft>
              <a:buClr>
                <a:srgbClr val="B1B1B1"/>
              </a:buClr>
            </a:pPr>
            <a:r>
              <a:rPr lang="en-AU" sz="2400" dirty="0">
                <a:solidFill>
                  <a:prstClr val="black">
                    <a:lumMod val="75000"/>
                    <a:lumOff val="25000"/>
                  </a:prstClr>
                </a:solidFill>
                <a:ea typeface="ＭＳ Ｐゴシック" pitchFamily="34" charset="-128"/>
              </a:rPr>
              <a:t>A Message Flow can connect:</a:t>
            </a:r>
          </a:p>
          <a:p>
            <a:pPr marL="285750" indent="-285750" algn="l" fontAlgn="base">
              <a:spcBef>
                <a:spcPct val="20000"/>
              </a:spcBef>
              <a:spcAft>
                <a:spcPct val="0"/>
              </a:spcAft>
              <a:buClr>
                <a:srgbClr val="B1B1B1"/>
              </a:buClr>
              <a:buFont typeface="Arial" panose="020B0604020202020204" pitchFamily="34" charset="0"/>
              <a:buChar char="•"/>
            </a:pPr>
            <a:r>
              <a:rPr lang="en-AU" sz="2000" dirty="0">
                <a:solidFill>
                  <a:prstClr val="black">
                    <a:lumMod val="75000"/>
                    <a:lumOff val="25000"/>
                  </a:prstClr>
                </a:solidFill>
                <a:ea typeface="ＭＳ Ｐゴシック" pitchFamily="34" charset="-128"/>
              </a:rPr>
              <a:t>directly to the boundary of a Pool </a:t>
            </a:r>
            <a:r>
              <a:rPr lang="en-AU" sz="2000" dirty="0">
                <a:solidFill>
                  <a:prstClr val="black"/>
                </a:solidFill>
                <a:sym typeface="Wingdings" pitchFamily="2" charset="2"/>
              </a:rPr>
              <a:t></a:t>
            </a:r>
            <a:r>
              <a:rPr lang="en-AU" sz="2000" dirty="0">
                <a:solidFill>
                  <a:prstClr val="black">
                    <a:lumMod val="75000"/>
                    <a:lumOff val="25000"/>
                  </a:prstClr>
                </a:solidFill>
                <a:ea typeface="ＭＳ Ｐゴシック" pitchFamily="34" charset="-128"/>
              </a:rPr>
              <a:t> captures an </a:t>
            </a:r>
            <a:r>
              <a:rPr lang="en-AU" sz="2000" i="1" dirty="0">
                <a:solidFill>
                  <a:prstClr val="black">
                    <a:lumMod val="75000"/>
                    <a:lumOff val="25000"/>
                  </a:prstClr>
                </a:solidFill>
                <a:ea typeface="ＭＳ Ｐゴシック" pitchFamily="34" charset="-128"/>
              </a:rPr>
              <a:t>informative </a:t>
            </a:r>
            <a:r>
              <a:rPr lang="en-AU" sz="2000" dirty="0">
                <a:solidFill>
                  <a:prstClr val="black">
                    <a:lumMod val="75000"/>
                    <a:lumOff val="25000"/>
                  </a:prstClr>
                </a:solidFill>
                <a:ea typeface="ＭＳ Ｐゴシック" pitchFamily="34" charset="-128"/>
              </a:rPr>
              <a:t>message to/from that party</a:t>
            </a:r>
          </a:p>
          <a:p>
            <a:pPr marL="285750" indent="-285750" algn="l" fontAlgn="base">
              <a:spcBef>
                <a:spcPct val="20000"/>
              </a:spcBef>
              <a:spcAft>
                <a:spcPct val="0"/>
              </a:spcAft>
              <a:buClr>
                <a:srgbClr val="B1B1B1"/>
              </a:buClr>
              <a:buFont typeface="Arial" panose="020B0604020202020204" pitchFamily="34" charset="0"/>
              <a:buChar char="•"/>
            </a:pPr>
            <a:r>
              <a:rPr lang="en-AU" sz="2000" dirty="0">
                <a:solidFill>
                  <a:prstClr val="black">
                    <a:lumMod val="75000"/>
                    <a:lumOff val="25000"/>
                  </a:prstClr>
                </a:solidFill>
                <a:ea typeface="ＭＳ Ｐゴシック" pitchFamily="34" charset="-128"/>
              </a:rPr>
              <a:t>to a specific activity or event within that Pool </a:t>
            </a:r>
            <a:r>
              <a:rPr lang="en-AU" sz="2000" dirty="0">
                <a:solidFill>
                  <a:prstClr val="black"/>
                </a:solidFill>
                <a:sym typeface="Wingdings" pitchFamily="2" charset="2"/>
              </a:rPr>
              <a:t></a:t>
            </a:r>
            <a:r>
              <a:rPr lang="en-AU" sz="2000" dirty="0">
                <a:solidFill>
                  <a:prstClr val="black">
                    <a:lumMod val="75000"/>
                    <a:lumOff val="25000"/>
                  </a:prstClr>
                </a:solidFill>
                <a:ea typeface="ＭＳ Ｐゴシック" pitchFamily="34" charset="-128"/>
              </a:rPr>
              <a:t> captures a message that triggers a specific activity/event within that party</a:t>
            </a:r>
          </a:p>
        </p:txBody>
      </p:sp>
      <p:graphicFrame>
        <p:nvGraphicFramePr>
          <p:cNvPr id="11" name="Object 9"/>
          <p:cNvGraphicFramePr>
            <a:graphicFrameLocks noChangeAspect="1"/>
          </p:cNvGraphicFramePr>
          <p:nvPr/>
        </p:nvGraphicFramePr>
        <p:xfrm>
          <a:off x="3466506" y="4802198"/>
          <a:ext cx="128587" cy="1643361"/>
        </p:xfrm>
        <a:graphic>
          <a:graphicData uri="http://schemas.openxmlformats.org/presentationml/2006/ole">
            <mc:AlternateContent xmlns:mc="http://schemas.openxmlformats.org/markup-compatibility/2006">
              <mc:Choice xmlns:v="urn:schemas-microsoft-com:vml" Requires="v">
                <p:oleObj name="Visio" r:id="rId21" imgW="210456" imgH="2901473" progId="Visio.Drawing.11">
                  <p:embed/>
                </p:oleObj>
              </mc:Choice>
              <mc:Fallback>
                <p:oleObj name="Visio" r:id="rId21" imgW="210456" imgH="2901473" progId="Visio.Drawing.11">
                  <p:embed/>
                  <p:pic>
                    <p:nvPicPr>
                      <p:cNvPr id="0" name=""/>
                      <p:cNvPicPr>
                        <a:picLocks noChangeAspect="1" noChangeArrowheads="1"/>
                      </p:cNvPicPr>
                      <p:nvPr/>
                    </p:nvPicPr>
                    <p:blipFill>
                      <a:blip r:embed="rId22"/>
                      <a:srcRect/>
                      <a:stretch>
                        <a:fillRect/>
                      </a:stretch>
                    </p:blipFill>
                    <p:spPr bwMode="auto">
                      <a:xfrm>
                        <a:off x="3466506" y="4802198"/>
                        <a:ext cx="128587" cy="164336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0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800201"/>
                                        </p:tgtEl>
                                        <p:attrNameLst>
                                          <p:attrName>style.visibility</p:attrName>
                                        </p:attrNameLst>
                                      </p:cBhvr>
                                      <p:to>
                                        <p:strVal val="visible"/>
                                      </p:to>
                                    </p:set>
                                    <p:animEffect transition="in" filter="fade">
                                      <p:cBhvr>
                                        <p:cTn id="14" dur="500"/>
                                        <p:tgtEl>
                                          <p:spTgt spid="180020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150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456" y="2336954"/>
            <a:ext cx="7010241" cy="4277545"/>
          </a:xfrm>
          <a:prstGeom prst="rect">
            <a:avLst/>
          </a:prstGeom>
        </p:spPr>
      </p:pic>
      <p:sp>
        <p:nvSpPr>
          <p:cNvPr id="1806338" name="Rectangle 2"/>
          <p:cNvSpPr>
            <a:spLocks noGrp="1" noChangeArrowheads="1"/>
          </p:cNvSpPr>
          <p:nvPr>
            <p:ph type="title"/>
          </p:nvPr>
        </p:nvSpPr>
        <p:spPr>
          <a:xfrm>
            <a:off x="448555" y="164732"/>
            <a:ext cx="8064896" cy="792088"/>
          </a:xfrm>
        </p:spPr>
        <p:txBody>
          <a:bodyPr/>
          <a:lstStyle/>
          <a:p>
            <a:r>
              <a:rPr lang="en-AU" sz="2800" dirty="0"/>
              <a:t>Order-to-cash process with a black-box customer pool</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24</a:t>
            </a:fld>
            <a:endParaRPr lang="en-AU">
              <a:solidFill>
                <a:prstClr val="black">
                  <a:lumMod val="50000"/>
                  <a:lumOff val="50000"/>
                </a:prstClr>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456" y="1184897"/>
            <a:ext cx="7010241" cy="465768"/>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1194" t="7495" r="77938" b="55805"/>
          <a:stretch/>
        </p:blipFill>
        <p:spPr>
          <a:xfrm>
            <a:off x="1670815" y="1583518"/>
            <a:ext cx="761202" cy="1991572"/>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9350" r="58873" b="27986"/>
          <a:stretch/>
        </p:blipFill>
        <p:spPr>
          <a:xfrm>
            <a:off x="2941427" y="1175801"/>
            <a:ext cx="824879" cy="3912119"/>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4918" t="8130" r="45422" b="11605"/>
          <a:stretch/>
        </p:blipFill>
        <p:spPr>
          <a:xfrm>
            <a:off x="4032873" y="1617030"/>
            <a:ext cx="676551" cy="4356566"/>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54528" t="7046" r="36265" b="45959"/>
          <a:stretch/>
        </p:blipFill>
        <p:spPr>
          <a:xfrm>
            <a:off x="4712217" y="1559609"/>
            <a:ext cx="644837" cy="2550078"/>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67516" r="25715" b="27931"/>
          <a:stretch/>
        </p:blipFill>
        <p:spPr>
          <a:xfrm>
            <a:off x="5615553" y="1176767"/>
            <a:ext cx="474064" cy="3912749"/>
          </a:xfrm>
          <a:prstGeom prst="rect">
            <a:avLst/>
          </a:prstGeom>
        </p:spPr>
      </p:pic>
    </p:spTree>
    <p:extLst>
      <p:ext uri="{BB962C8B-B14F-4D97-AF65-F5344CB8AC3E}">
        <p14:creationId xmlns:p14="http://schemas.microsoft.com/office/powerpoint/2010/main" val="2900003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1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1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3756" y="1160712"/>
            <a:ext cx="8171299" cy="4824536"/>
          </a:xfrm>
        </p:spPr>
        <p:txBody>
          <a:bodyPr/>
          <a:lstStyle/>
          <a:p>
            <a:pPr marL="457200" indent="-457200" fontAlgn="base">
              <a:lnSpc>
                <a:spcPct val="90000"/>
              </a:lnSpc>
              <a:spcAft>
                <a:spcPct val="0"/>
              </a:spcAft>
              <a:buClr>
                <a:srgbClr val="B1B1B1"/>
              </a:buClr>
              <a:buFont typeface="+mj-lt"/>
              <a:buAutoNum type="arabicPeriod"/>
            </a:pPr>
            <a:r>
              <a:rPr lang="en-AU" dirty="0">
                <a:solidFill>
                  <a:prstClr val="black">
                    <a:lumMod val="75000"/>
                    <a:lumOff val="25000"/>
                  </a:prstClr>
                </a:solidFill>
                <a:ea typeface="ＭＳ Ｐゴシック" pitchFamily="34" charset="-128"/>
              </a:rPr>
              <a:t>A Sequence Flow </a:t>
            </a:r>
            <a:r>
              <a:rPr lang="en-AU" b="1" dirty="0">
                <a:solidFill>
                  <a:prstClr val="black">
                    <a:lumMod val="75000"/>
                    <a:lumOff val="25000"/>
                  </a:prstClr>
                </a:solidFill>
                <a:ea typeface="ＭＳ Ｐゴシック" pitchFamily="34" charset="-128"/>
              </a:rPr>
              <a:t>cannot</a:t>
            </a:r>
            <a:r>
              <a:rPr lang="en-AU" dirty="0">
                <a:solidFill>
                  <a:prstClr val="black">
                    <a:lumMod val="75000"/>
                    <a:lumOff val="25000"/>
                  </a:prstClr>
                </a:solidFill>
                <a:ea typeface="ＭＳ Ｐゴシック" pitchFamily="34" charset="-128"/>
              </a:rPr>
              <a:t> cross the boundaries of a Pool (message flows can)</a:t>
            </a:r>
          </a:p>
          <a:p>
            <a:pPr marL="457200" indent="-457200" fontAlgn="base">
              <a:lnSpc>
                <a:spcPct val="90000"/>
              </a:lnSpc>
              <a:spcAft>
                <a:spcPct val="0"/>
              </a:spcAft>
              <a:buClr>
                <a:srgbClr val="B1B1B1"/>
              </a:buClr>
              <a:buFont typeface="+mj-lt"/>
              <a:buAutoNum type="arabicPeriod"/>
            </a:pPr>
            <a:r>
              <a:rPr lang="en-AU" dirty="0">
                <a:solidFill>
                  <a:prstClr val="black">
                    <a:lumMod val="75000"/>
                    <a:lumOff val="25000"/>
                  </a:prstClr>
                </a:solidFill>
                <a:latin typeface="+mj-lt"/>
                <a:ea typeface="ＭＳ Ｐゴシック" pitchFamily="34" charset="-128"/>
              </a:rPr>
              <a:t>Both Sequence Flow and Message Flow </a:t>
            </a:r>
            <a:r>
              <a:rPr lang="en-AU" b="1" dirty="0">
                <a:solidFill>
                  <a:prstClr val="black">
                    <a:lumMod val="75000"/>
                    <a:lumOff val="25000"/>
                  </a:prstClr>
                </a:solidFill>
                <a:latin typeface="+mj-lt"/>
                <a:ea typeface="ＭＳ Ｐゴシック" pitchFamily="34" charset="-128"/>
              </a:rPr>
              <a:t>can cross </a:t>
            </a:r>
            <a:r>
              <a:rPr lang="en-AU" dirty="0">
                <a:solidFill>
                  <a:prstClr val="black">
                    <a:lumMod val="75000"/>
                    <a:lumOff val="25000"/>
                  </a:prstClr>
                </a:solidFill>
                <a:latin typeface="+mj-lt"/>
                <a:ea typeface="ＭＳ Ｐゴシック" pitchFamily="34" charset="-128"/>
              </a:rPr>
              <a:t>the boundaries of Lanes</a:t>
            </a:r>
          </a:p>
          <a:p>
            <a:pPr marL="457200" lvl="0" indent="-457200" fontAlgn="base">
              <a:lnSpc>
                <a:spcPct val="90000"/>
              </a:lnSpc>
              <a:spcAft>
                <a:spcPct val="0"/>
              </a:spcAft>
              <a:buClr>
                <a:srgbClr val="B1B1B1"/>
              </a:buClr>
              <a:buFont typeface="+mj-lt"/>
              <a:buAutoNum type="arabicPeriod"/>
            </a:pPr>
            <a:r>
              <a:rPr lang="en-AU" dirty="0">
                <a:solidFill>
                  <a:prstClr val="black">
                    <a:lumMod val="75000"/>
                    <a:lumOff val="25000"/>
                  </a:prstClr>
                </a:solidFill>
                <a:ea typeface="ＭＳ Ｐゴシック" pitchFamily="34" charset="-128"/>
              </a:rPr>
              <a:t>A Message Flow </a:t>
            </a:r>
            <a:r>
              <a:rPr lang="en-AU" b="1" dirty="0">
                <a:solidFill>
                  <a:prstClr val="black">
                    <a:lumMod val="75000"/>
                    <a:lumOff val="25000"/>
                  </a:prstClr>
                </a:solidFill>
                <a:ea typeface="ＭＳ Ｐゴシック" pitchFamily="34" charset="-128"/>
              </a:rPr>
              <a:t>cannot connect </a:t>
            </a:r>
            <a:r>
              <a:rPr lang="en-AU" dirty="0">
                <a:solidFill>
                  <a:prstClr val="black">
                    <a:lumMod val="75000"/>
                    <a:lumOff val="25000"/>
                  </a:prstClr>
                </a:solidFill>
                <a:ea typeface="ＭＳ Ｐゴシック" pitchFamily="34" charset="-128"/>
              </a:rPr>
              <a:t>two flow elements within the same pool</a:t>
            </a:r>
          </a:p>
          <a:p>
            <a:pPr marL="0" indent="0" fontAlgn="base">
              <a:lnSpc>
                <a:spcPct val="90000"/>
              </a:lnSpc>
              <a:spcAft>
                <a:spcPct val="0"/>
              </a:spcAft>
              <a:buClr>
                <a:srgbClr val="B1B1B1"/>
              </a:buClr>
              <a:buNone/>
            </a:pPr>
            <a:endParaRPr lang="en-AU" b="1" dirty="0">
              <a:solidFill>
                <a:prstClr val="black">
                  <a:lumMod val="75000"/>
                  <a:lumOff val="25000"/>
                </a:prstClr>
              </a:solidFill>
              <a:ea typeface="ＭＳ Ｐゴシック" pitchFamily="34" charset="-128"/>
            </a:endParaRPr>
          </a:p>
        </p:txBody>
      </p:sp>
      <p:sp>
        <p:nvSpPr>
          <p:cNvPr id="3" name="Title 2"/>
          <p:cNvSpPr>
            <a:spLocks noGrp="1"/>
          </p:cNvSpPr>
          <p:nvPr>
            <p:ph type="title"/>
          </p:nvPr>
        </p:nvSpPr>
        <p:spPr/>
        <p:txBody>
          <a:bodyPr/>
          <a:lstStyle/>
          <a:p>
            <a:r>
              <a:rPr lang="en-AU" dirty="0"/>
              <a:t>Pools, Lanes and Flows: syntactic rules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3899" y="3361840"/>
            <a:ext cx="3673098" cy="318030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3435" y="3582554"/>
            <a:ext cx="661664" cy="17203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8827" y="3582554"/>
            <a:ext cx="694846" cy="173711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8827" y="4649604"/>
            <a:ext cx="694846" cy="1737115"/>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9780" y="3572980"/>
            <a:ext cx="662582" cy="271770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7011" y="4649604"/>
            <a:ext cx="655409" cy="1650659"/>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4778" y="4624459"/>
            <a:ext cx="694846" cy="1737115"/>
          </a:xfrm>
          <a:prstGeom prst="rect">
            <a:avLst/>
          </a:prstGeom>
        </p:spPr>
      </p:pic>
      <p:pic>
        <p:nvPicPr>
          <p:cNvPr id="25"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81845" y="4179238"/>
            <a:ext cx="543745" cy="5437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69852" y="4129580"/>
            <a:ext cx="566418" cy="59026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81845" y="5221143"/>
            <a:ext cx="543745" cy="5437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6861" y="5159874"/>
            <a:ext cx="566418" cy="5902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28208" y="4509408"/>
            <a:ext cx="566418" cy="5902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1701" y="5094584"/>
            <a:ext cx="566418" cy="59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3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fade">
                                      <p:cBhvr>
                                        <p:cTn id="39" dur="500"/>
                                        <p:tgtEl>
                                          <p:spTgt spid="2">
                                            <p:txEl>
                                              <p:pRg st="1" end="1"/>
                                            </p:txEl>
                                          </p:spTgt>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2">
                                            <p:txEl>
                                              <p:pRg st="2" end="2"/>
                                            </p:txEl>
                                          </p:spTgt>
                                        </p:tgtEl>
                                        <p:attrNameLst>
                                          <p:attrName>style.visibility</p:attrName>
                                        </p:attrNameLst>
                                      </p:cBhvr>
                                      <p:to>
                                        <p:strVal val="visible"/>
                                      </p:to>
                                    </p:set>
                                    <p:animEffect transition="in" filter="fade">
                                      <p:cBhvr>
                                        <p:cTn id="70" dur="500"/>
                                        <p:tgtEl>
                                          <p:spTgt spid="2">
                                            <p:txEl>
                                              <p:pRg st="2" end="2"/>
                                            </p:txEl>
                                          </p:spTgt>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up)">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par>
                          <p:cTn id="80" fill="hold">
                            <p:stCondLst>
                              <p:cond delay="500"/>
                            </p:stCondLst>
                            <p:childTnLst>
                              <p:par>
                                <p:cTn id="81" presetID="22" presetClass="entr" presetSubtype="1"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up)">
                                      <p:cBhvr>
                                        <p:cTn id="83" dur="500"/>
                                        <p:tgtEl>
                                          <p:spTgt spid="22"/>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5" name="Rectangle 3"/>
          <p:cNvSpPr>
            <a:spLocks noGrp="1" noChangeArrowheads="1"/>
          </p:cNvSpPr>
          <p:nvPr>
            <p:ph idx="1"/>
          </p:nvPr>
        </p:nvSpPr>
        <p:spPr>
          <a:xfrm>
            <a:off x="467544" y="1080349"/>
            <a:ext cx="8136904" cy="5697822"/>
          </a:xfrm>
        </p:spPr>
        <p:txBody>
          <a:bodyPr>
            <a:normAutofit/>
          </a:bodyPr>
          <a:lstStyle/>
          <a:p>
            <a:pPr>
              <a:buFontTx/>
              <a:buNone/>
            </a:pPr>
            <a:endParaRPr lang="en-AU" dirty="0"/>
          </a:p>
          <a:p>
            <a:pPr>
              <a:buFontTx/>
              <a:buNone/>
            </a:pPr>
            <a:endParaRPr lang="en-AU" dirty="0"/>
          </a:p>
          <a:p>
            <a:pPr marL="1588" indent="-1588">
              <a:buFontTx/>
              <a:buNone/>
            </a:pPr>
            <a:endParaRPr lang="en-AU" sz="2400" dirty="0"/>
          </a:p>
          <a:p>
            <a:pPr marL="1588" indent="-1588">
              <a:buFontTx/>
              <a:buNone/>
            </a:pPr>
            <a:endParaRPr lang="en-AU" dirty="0"/>
          </a:p>
          <a:p>
            <a:pPr marL="1588" indent="-1588">
              <a:buFontTx/>
              <a:buNone/>
            </a:pPr>
            <a:endParaRPr lang="en-AU" sz="2400" dirty="0"/>
          </a:p>
          <a:p>
            <a:pPr marL="1588" indent="-1588">
              <a:buFontTx/>
              <a:buNone/>
            </a:pPr>
            <a:endParaRPr lang="en-AU" dirty="0"/>
          </a:p>
          <a:p>
            <a:pPr marL="1588" indent="-1588">
              <a:buFontTx/>
              <a:buNone/>
            </a:pPr>
            <a:endParaRPr lang="en-AU" sz="2400" dirty="0"/>
          </a:p>
          <a:p>
            <a:pPr marL="1588" indent="-1588">
              <a:buFontTx/>
              <a:buNone/>
            </a:pPr>
            <a:r>
              <a:rPr lang="en-AU" sz="2400" dirty="0"/>
              <a:t>The </a:t>
            </a:r>
            <a:r>
              <a:rPr lang="en-AU" dirty="0"/>
              <a:t>p</a:t>
            </a:r>
            <a:r>
              <a:rPr lang="en-AU" sz="2400" dirty="0"/>
              <a:t>urchase </a:t>
            </a:r>
            <a:r>
              <a:rPr lang="en-AU" dirty="0"/>
              <a:t>o</a:t>
            </a:r>
            <a:r>
              <a:rPr lang="en-AU" sz="2400" dirty="0"/>
              <a:t>rder document serves as an input to the stock availability check. Based on the outcome of this check, the status of the document is updated, either to “approved” or “rejected”. If the order is approved, an invoice and a shipment notice are produced.</a:t>
            </a:r>
          </a:p>
        </p:txBody>
      </p:sp>
      <p:sp>
        <p:nvSpPr>
          <p:cNvPr id="1006594" name="Rectangle 2"/>
          <p:cNvSpPr>
            <a:spLocks noGrp="1" noChangeArrowheads="1"/>
          </p:cNvSpPr>
          <p:nvPr>
            <p:ph type="title"/>
          </p:nvPr>
        </p:nvSpPr>
        <p:spPr/>
        <p:txBody>
          <a:bodyPr/>
          <a:lstStyle/>
          <a:p>
            <a:r>
              <a:rPr lang="en-AU" dirty="0"/>
              <a:t>Order-to-cash process, again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26</a:t>
            </a:fld>
            <a:endParaRPr lang="en-AU">
              <a:solidFill>
                <a:prstClr val="black">
                  <a:lumMod val="50000"/>
                  <a:lumOff val="50000"/>
                </a:prstClr>
              </a:solidFill>
            </a:endParaRPr>
          </a:p>
        </p:txBody>
      </p:sp>
      <p:graphicFrame>
        <p:nvGraphicFramePr>
          <p:cNvPr id="8" name="Object 15"/>
          <p:cNvGraphicFramePr>
            <a:graphicFrameLocks noChangeAspect="1"/>
          </p:cNvGraphicFramePr>
          <p:nvPr>
            <p:extLst>
              <p:ext uri="{D42A27DB-BD31-4B8C-83A1-F6EECF244321}">
                <p14:modId xmlns:p14="http://schemas.microsoft.com/office/powerpoint/2010/main" val="4138569519"/>
              </p:ext>
            </p:extLst>
          </p:nvPr>
        </p:nvGraphicFramePr>
        <p:xfrm>
          <a:off x="134852" y="1352547"/>
          <a:ext cx="8804275" cy="2687638"/>
        </p:xfrm>
        <a:graphic>
          <a:graphicData uri="http://schemas.openxmlformats.org/presentationml/2006/ole">
            <mc:AlternateContent xmlns:mc="http://schemas.openxmlformats.org/markup-compatibility/2006">
              <mc:Choice xmlns:v="urn:schemas-microsoft-com:vml" Requires="v">
                <p:oleObj name="Visio" r:id="rId3" imgW="10551602" imgH="3288872" progId="Visio.Drawing.11">
                  <p:embed/>
                </p:oleObj>
              </mc:Choice>
              <mc:Fallback>
                <p:oleObj name="Visio" r:id="rId3" imgW="10551602" imgH="3288872" progId="Visio.Drawing.11">
                  <p:embed/>
                  <p:pic>
                    <p:nvPicPr>
                      <p:cNvPr id="0" name=""/>
                      <p:cNvPicPr>
                        <a:picLocks noChangeAspect="1" noChangeArrowheads="1"/>
                      </p:cNvPicPr>
                      <p:nvPr/>
                    </p:nvPicPr>
                    <p:blipFill>
                      <a:blip r:embed="rId4"/>
                      <a:srcRect/>
                      <a:stretch>
                        <a:fillRect/>
                      </a:stretch>
                    </p:blipFill>
                    <p:spPr bwMode="auto">
                      <a:xfrm>
                        <a:off x="134852" y="1352547"/>
                        <a:ext cx="8804275" cy="26876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15544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6"/>
          <p:cNvGraphicFramePr>
            <a:graphicFrameLocks noChangeAspect="1"/>
          </p:cNvGraphicFramePr>
          <p:nvPr>
            <p:extLst>
              <p:ext uri="{D42A27DB-BD31-4B8C-83A1-F6EECF244321}">
                <p14:modId xmlns:p14="http://schemas.microsoft.com/office/powerpoint/2010/main" val="3864165431"/>
              </p:ext>
            </p:extLst>
          </p:nvPr>
        </p:nvGraphicFramePr>
        <p:xfrm>
          <a:off x="4654426" y="951045"/>
          <a:ext cx="2455863" cy="1343025"/>
        </p:xfrm>
        <a:graphic>
          <a:graphicData uri="http://schemas.openxmlformats.org/presentationml/2006/ole">
            <mc:AlternateContent xmlns:mc="http://schemas.openxmlformats.org/markup-compatibility/2006">
              <mc:Choice xmlns:v="urn:schemas-microsoft-com:vml" Requires="v">
                <p:oleObj name="Visio" r:id="rId3" imgW="2575736" imgH="1345173" progId="Visio.Drawing.11">
                  <p:embed/>
                </p:oleObj>
              </mc:Choice>
              <mc:Fallback>
                <p:oleObj name="Visio" r:id="rId3" imgW="2575736" imgH="1345173" progId="Visio.Drawing.11">
                  <p:embed/>
                  <p:pic>
                    <p:nvPicPr>
                      <p:cNvPr id="0" name=""/>
                      <p:cNvPicPr>
                        <a:picLocks noChangeAspect="1" noChangeArrowheads="1"/>
                      </p:cNvPicPr>
                      <p:nvPr/>
                    </p:nvPicPr>
                    <p:blipFill>
                      <a:blip r:embed="rId4"/>
                      <a:srcRect/>
                      <a:stretch>
                        <a:fillRect/>
                      </a:stretch>
                    </p:blipFill>
                    <p:spPr bwMode="auto">
                      <a:xfrm>
                        <a:off x="4654426" y="951045"/>
                        <a:ext cx="2455863"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5"/>
          <p:cNvGraphicFramePr>
            <a:graphicFrameLocks noChangeAspect="1"/>
          </p:cNvGraphicFramePr>
          <p:nvPr>
            <p:extLst>
              <p:ext uri="{D42A27DB-BD31-4B8C-83A1-F6EECF244321}">
                <p14:modId xmlns:p14="http://schemas.microsoft.com/office/powerpoint/2010/main" val="2325762772"/>
              </p:ext>
            </p:extLst>
          </p:nvPr>
        </p:nvGraphicFramePr>
        <p:xfrm>
          <a:off x="134852" y="2192514"/>
          <a:ext cx="8804275" cy="2687638"/>
        </p:xfrm>
        <a:graphic>
          <a:graphicData uri="http://schemas.openxmlformats.org/presentationml/2006/ole">
            <mc:AlternateContent xmlns:mc="http://schemas.openxmlformats.org/markup-compatibility/2006">
              <mc:Choice xmlns:v="urn:schemas-microsoft-com:vml" Requires="v">
                <p:oleObj name="Visio" r:id="rId5" imgW="10551602" imgH="3288872" progId="Visio.Drawing.11">
                  <p:embed/>
                </p:oleObj>
              </mc:Choice>
              <mc:Fallback>
                <p:oleObj name="Visio" r:id="rId5" imgW="10551602" imgH="3288872" progId="Visio.Drawing.11">
                  <p:embed/>
                  <p:pic>
                    <p:nvPicPr>
                      <p:cNvPr id="0" name=""/>
                      <p:cNvPicPr>
                        <a:picLocks noChangeAspect="1" noChangeArrowheads="1"/>
                      </p:cNvPicPr>
                      <p:nvPr/>
                    </p:nvPicPr>
                    <p:blipFill>
                      <a:blip r:embed="rId6"/>
                      <a:srcRect/>
                      <a:stretch>
                        <a:fillRect/>
                      </a:stretch>
                    </p:blipFill>
                    <p:spPr bwMode="auto">
                      <a:xfrm>
                        <a:off x="134852" y="2192514"/>
                        <a:ext cx="8804275" cy="2687638"/>
                      </a:xfrm>
                      <a:prstGeom prst="rect">
                        <a:avLst/>
                      </a:prstGeom>
                      <a:noFill/>
                      <a:ln>
                        <a:noFill/>
                      </a:ln>
                      <a:effectLst/>
                    </p:spPr>
                  </p:pic>
                </p:oleObj>
              </mc:Fallback>
            </mc:AlternateContent>
          </a:graphicData>
        </a:graphic>
      </p:graphicFrame>
      <p:graphicFrame>
        <p:nvGraphicFramePr>
          <p:cNvPr id="9" name="Object 16"/>
          <p:cNvGraphicFramePr>
            <a:graphicFrameLocks noChangeAspect="1"/>
          </p:cNvGraphicFramePr>
          <p:nvPr>
            <p:extLst>
              <p:ext uri="{D42A27DB-BD31-4B8C-83A1-F6EECF244321}">
                <p14:modId xmlns:p14="http://schemas.microsoft.com/office/powerpoint/2010/main" val="594304706"/>
              </p:ext>
            </p:extLst>
          </p:nvPr>
        </p:nvGraphicFramePr>
        <p:xfrm>
          <a:off x="1679650" y="1607968"/>
          <a:ext cx="2646362" cy="2846388"/>
        </p:xfrm>
        <a:graphic>
          <a:graphicData uri="http://schemas.openxmlformats.org/presentationml/2006/ole">
            <mc:AlternateContent xmlns:mc="http://schemas.openxmlformats.org/markup-compatibility/2006">
              <mc:Choice xmlns:v="urn:schemas-microsoft-com:vml" Requires="v">
                <p:oleObj name="Visio" r:id="rId7" imgW="2776808" imgH="2848524" progId="Visio.Drawing.11">
                  <p:embed/>
                </p:oleObj>
              </mc:Choice>
              <mc:Fallback>
                <p:oleObj name="Visio" r:id="rId7" imgW="2776808" imgH="2848524" progId="Visio.Drawing.11">
                  <p:embed/>
                  <p:pic>
                    <p:nvPicPr>
                      <p:cNvPr id="0" name=""/>
                      <p:cNvPicPr>
                        <a:picLocks noChangeAspect="1" noChangeArrowheads="1"/>
                      </p:cNvPicPr>
                      <p:nvPr/>
                    </p:nvPicPr>
                    <p:blipFill>
                      <a:blip r:embed="rId8"/>
                      <a:srcRect/>
                      <a:stretch>
                        <a:fillRect/>
                      </a:stretch>
                    </p:blipFill>
                    <p:spPr bwMode="auto">
                      <a:xfrm>
                        <a:off x="1679650" y="1607968"/>
                        <a:ext cx="2646362" cy="284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7618" name="Rectangle 2"/>
          <p:cNvSpPr>
            <a:spLocks noGrp="1" noChangeArrowheads="1"/>
          </p:cNvSpPr>
          <p:nvPr>
            <p:ph type="title"/>
          </p:nvPr>
        </p:nvSpPr>
        <p:spPr>
          <a:xfrm>
            <a:off x="426574" y="301624"/>
            <a:ext cx="8064896" cy="792088"/>
          </a:xfrm>
        </p:spPr>
        <p:txBody>
          <a:bodyPr/>
          <a:lstStyle/>
          <a:p>
            <a:r>
              <a:rPr lang="en-AU" dirty="0"/>
              <a:t>Model with information </a:t>
            </a:r>
            <a:r>
              <a:rPr lang="en-AU" dirty="0" err="1"/>
              <a:t>artifacts</a:t>
            </a:r>
            <a:endParaRPr lang="en-AU" dirty="0"/>
          </a:p>
        </p:txBody>
      </p:sp>
      <p:graphicFrame>
        <p:nvGraphicFramePr>
          <p:cNvPr id="6" name="Object 16"/>
          <p:cNvGraphicFramePr>
            <a:graphicFrameLocks noChangeAspect="1"/>
          </p:cNvGraphicFramePr>
          <p:nvPr>
            <p:extLst>
              <p:ext uri="{D42A27DB-BD31-4B8C-83A1-F6EECF244321}">
                <p14:modId xmlns:p14="http://schemas.microsoft.com/office/powerpoint/2010/main" val="1569140490"/>
              </p:ext>
            </p:extLst>
          </p:nvPr>
        </p:nvGraphicFramePr>
        <p:xfrm>
          <a:off x="-85725" y="1564897"/>
          <a:ext cx="1719263" cy="1855788"/>
        </p:xfrm>
        <a:graphic>
          <a:graphicData uri="http://schemas.openxmlformats.org/presentationml/2006/ole">
            <mc:AlternateContent xmlns:mc="http://schemas.openxmlformats.org/markup-compatibility/2006">
              <mc:Choice xmlns:v="urn:schemas-microsoft-com:vml" Requires="v">
                <p:oleObj name="Visio" r:id="rId9" imgW="1804959" imgH="1857237" progId="Visio.Drawing.11">
                  <p:embed/>
                </p:oleObj>
              </mc:Choice>
              <mc:Fallback>
                <p:oleObj name="Visio" r:id="rId9" imgW="1804959" imgH="1857237" progId="Visio.Drawing.11">
                  <p:embed/>
                  <p:pic>
                    <p:nvPicPr>
                      <p:cNvPr id="0" name=""/>
                      <p:cNvPicPr>
                        <a:picLocks noChangeAspect="1" noChangeArrowheads="1"/>
                      </p:cNvPicPr>
                      <p:nvPr/>
                    </p:nvPicPr>
                    <p:blipFill>
                      <a:blip r:embed="rId10"/>
                      <a:srcRect/>
                      <a:stretch>
                        <a:fillRect/>
                      </a:stretch>
                    </p:blipFill>
                    <p:spPr bwMode="auto">
                      <a:xfrm>
                        <a:off x="-85725" y="1564897"/>
                        <a:ext cx="1719263" cy="185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27</a:t>
            </a:fld>
            <a:endParaRPr lang="en-AU">
              <a:solidFill>
                <a:prstClr val="black">
                  <a:lumMod val="50000"/>
                  <a:lumOff val="50000"/>
                </a:prstClr>
              </a:solidFill>
            </a:endParaRPr>
          </a:p>
        </p:txBody>
      </p:sp>
      <p:graphicFrame>
        <p:nvGraphicFramePr>
          <p:cNvPr id="7" name="Object 16"/>
          <p:cNvGraphicFramePr>
            <a:graphicFrameLocks noChangeAspect="1"/>
          </p:cNvGraphicFramePr>
          <p:nvPr>
            <p:extLst>
              <p:ext uri="{D42A27DB-BD31-4B8C-83A1-F6EECF244321}">
                <p14:modId xmlns:p14="http://schemas.microsoft.com/office/powerpoint/2010/main" val="796322295"/>
              </p:ext>
            </p:extLst>
          </p:nvPr>
        </p:nvGraphicFramePr>
        <p:xfrm>
          <a:off x="1212180" y="1413613"/>
          <a:ext cx="1728787" cy="2187575"/>
        </p:xfrm>
        <a:graphic>
          <a:graphicData uri="http://schemas.openxmlformats.org/presentationml/2006/ole">
            <mc:AlternateContent xmlns:mc="http://schemas.openxmlformats.org/markup-compatibility/2006">
              <mc:Choice xmlns:v="urn:schemas-microsoft-com:vml" Requires="v">
                <p:oleObj name="Visio" r:id="rId11" imgW="1814342" imgH="2187666" progId="Visio.Drawing.11">
                  <p:embed/>
                </p:oleObj>
              </mc:Choice>
              <mc:Fallback>
                <p:oleObj name="Visio" r:id="rId11" imgW="1814342" imgH="2187666" progId="Visio.Drawing.11">
                  <p:embed/>
                  <p:pic>
                    <p:nvPicPr>
                      <p:cNvPr id="0" name=""/>
                      <p:cNvPicPr>
                        <a:picLocks noChangeAspect="1" noChangeArrowheads="1"/>
                      </p:cNvPicPr>
                      <p:nvPr/>
                    </p:nvPicPr>
                    <p:blipFill>
                      <a:blip r:embed="rId12"/>
                      <a:srcRect/>
                      <a:stretch>
                        <a:fillRect/>
                      </a:stretch>
                    </p:blipFill>
                    <p:spPr bwMode="auto">
                      <a:xfrm>
                        <a:off x="1212180" y="1413613"/>
                        <a:ext cx="1728787"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6"/>
          <p:cNvGraphicFramePr>
            <a:graphicFrameLocks noChangeAspect="1"/>
          </p:cNvGraphicFramePr>
          <p:nvPr>
            <p:extLst>
              <p:ext uri="{D42A27DB-BD31-4B8C-83A1-F6EECF244321}">
                <p14:modId xmlns:p14="http://schemas.microsoft.com/office/powerpoint/2010/main" val="367608007"/>
              </p:ext>
            </p:extLst>
          </p:nvPr>
        </p:nvGraphicFramePr>
        <p:xfrm>
          <a:off x="2509838" y="3448230"/>
          <a:ext cx="1862137" cy="2860675"/>
        </p:xfrm>
        <a:graphic>
          <a:graphicData uri="http://schemas.openxmlformats.org/presentationml/2006/ole">
            <mc:AlternateContent xmlns:mc="http://schemas.openxmlformats.org/markup-compatibility/2006">
              <mc:Choice xmlns:v="urn:schemas-microsoft-com:vml" Requires="v">
                <p:oleObj name="Visio" r:id="rId13" imgW="1953082" imgH="2862599" progId="Visio.Drawing.11">
                  <p:embed/>
                </p:oleObj>
              </mc:Choice>
              <mc:Fallback>
                <p:oleObj name="Visio" r:id="rId13" imgW="1953082" imgH="2862599" progId="Visio.Drawing.11">
                  <p:embed/>
                  <p:pic>
                    <p:nvPicPr>
                      <p:cNvPr id="0" name=""/>
                      <p:cNvPicPr>
                        <a:picLocks noChangeAspect="1" noChangeArrowheads="1"/>
                      </p:cNvPicPr>
                      <p:nvPr/>
                    </p:nvPicPr>
                    <p:blipFill>
                      <a:blip r:embed="rId14"/>
                      <a:srcRect/>
                      <a:stretch>
                        <a:fillRect/>
                      </a:stretch>
                    </p:blipFill>
                    <p:spPr bwMode="auto">
                      <a:xfrm>
                        <a:off x="2509838" y="3448230"/>
                        <a:ext cx="1862137"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6"/>
          <p:cNvGraphicFramePr>
            <a:graphicFrameLocks noChangeAspect="1"/>
          </p:cNvGraphicFramePr>
          <p:nvPr>
            <p:extLst>
              <p:ext uri="{D42A27DB-BD31-4B8C-83A1-F6EECF244321}">
                <p14:modId xmlns:p14="http://schemas.microsoft.com/office/powerpoint/2010/main" val="2424023348"/>
              </p:ext>
            </p:extLst>
          </p:nvPr>
        </p:nvGraphicFramePr>
        <p:xfrm>
          <a:off x="4805239" y="3859567"/>
          <a:ext cx="2305050" cy="1200150"/>
        </p:xfrm>
        <a:graphic>
          <a:graphicData uri="http://schemas.openxmlformats.org/presentationml/2006/ole">
            <mc:AlternateContent xmlns:mc="http://schemas.openxmlformats.org/markup-compatibility/2006">
              <mc:Choice xmlns:v="urn:schemas-microsoft-com:vml" Requires="v">
                <p:oleObj name="Visio" r:id="rId15" imgW="2417559" imgH="1201742" progId="Visio.Drawing.11">
                  <p:embed/>
                </p:oleObj>
              </mc:Choice>
              <mc:Fallback>
                <p:oleObj name="Visio" r:id="rId15" imgW="2417559" imgH="1201742" progId="Visio.Drawing.11">
                  <p:embed/>
                  <p:pic>
                    <p:nvPicPr>
                      <p:cNvPr id="0" name=""/>
                      <p:cNvPicPr>
                        <a:picLocks noChangeAspect="1" noChangeArrowheads="1"/>
                      </p:cNvPicPr>
                      <p:nvPr/>
                    </p:nvPicPr>
                    <p:blipFill>
                      <a:blip r:embed="rId16"/>
                      <a:srcRect/>
                      <a:stretch>
                        <a:fillRect/>
                      </a:stretch>
                    </p:blipFill>
                    <p:spPr bwMode="auto">
                      <a:xfrm>
                        <a:off x="4805239" y="3859567"/>
                        <a:ext cx="23050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969891805"/>
              </p:ext>
            </p:extLst>
          </p:nvPr>
        </p:nvGraphicFramePr>
        <p:xfrm>
          <a:off x="133053" y="3971490"/>
          <a:ext cx="1312862" cy="1266825"/>
        </p:xfrm>
        <a:graphic>
          <a:graphicData uri="http://schemas.openxmlformats.org/presentationml/2006/ole">
            <mc:AlternateContent xmlns:mc="http://schemas.openxmlformats.org/markup-compatibility/2006">
              <mc:Choice xmlns:v="urn:schemas-microsoft-com:vml" Requires="v">
                <p:oleObj name="Visio" r:id="rId17" imgW="1311661" imgH="1264074" progId="Visio.Drawing.11">
                  <p:embed/>
                </p:oleObj>
              </mc:Choice>
              <mc:Fallback>
                <p:oleObj name="Visio" r:id="rId17" imgW="1311661" imgH="1264074" progId="Visio.Drawing.11">
                  <p:embed/>
                  <p:pic>
                    <p:nvPicPr>
                      <p:cNvPr id="0" name=""/>
                      <p:cNvPicPr>
                        <a:picLocks noChangeAspect="1" noChangeArrowheads="1"/>
                      </p:cNvPicPr>
                      <p:nvPr/>
                    </p:nvPicPr>
                    <p:blipFill>
                      <a:blip r:embed="rId18"/>
                      <a:srcRect/>
                      <a:stretch>
                        <a:fillRect/>
                      </a:stretch>
                    </p:blipFill>
                    <p:spPr bwMode="auto">
                      <a:xfrm>
                        <a:off x="133053" y="3971490"/>
                        <a:ext cx="1312862"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8"/>
          <p:cNvGraphicFramePr>
            <a:graphicFrameLocks noChangeAspect="1"/>
          </p:cNvGraphicFramePr>
          <p:nvPr>
            <p:extLst>
              <p:ext uri="{D42A27DB-BD31-4B8C-83A1-F6EECF244321}">
                <p14:modId xmlns:p14="http://schemas.microsoft.com/office/powerpoint/2010/main" val="1454373023"/>
              </p:ext>
            </p:extLst>
          </p:nvPr>
        </p:nvGraphicFramePr>
        <p:xfrm>
          <a:off x="7200589" y="3420685"/>
          <a:ext cx="1312862" cy="1266825"/>
        </p:xfrm>
        <a:graphic>
          <a:graphicData uri="http://schemas.openxmlformats.org/presentationml/2006/ole">
            <mc:AlternateContent xmlns:mc="http://schemas.openxmlformats.org/markup-compatibility/2006">
              <mc:Choice xmlns:v="urn:schemas-microsoft-com:vml" Requires="v">
                <p:oleObj name="Visio" r:id="rId19" imgW="1311661" imgH="1264074" progId="Visio.Drawing.11">
                  <p:embed/>
                </p:oleObj>
              </mc:Choice>
              <mc:Fallback>
                <p:oleObj name="Visio" r:id="rId19" imgW="1311661" imgH="1264074" progId="Visio.Drawing.11">
                  <p:embed/>
                  <p:pic>
                    <p:nvPicPr>
                      <p:cNvPr id="0" name=""/>
                      <p:cNvPicPr>
                        <a:picLocks noChangeAspect="1" noChangeArrowheads="1"/>
                      </p:cNvPicPr>
                      <p:nvPr/>
                    </p:nvPicPr>
                    <p:blipFill>
                      <a:blip r:embed="rId20"/>
                      <a:srcRect/>
                      <a:stretch>
                        <a:fillRect/>
                      </a:stretch>
                    </p:blipFill>
                    <p:spPr bwMode="auto">
                      <a:xfrm>
                        <a:off x="7200589" y="3420685"/>
                        <a:ext cx="1312862"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6"/>
          <p:cNvGraphicFramePr>
            <a:graphicFrameLocks noChangeAspect="1"/>
          </p:cNvGraphicFramePr>
          <p:nvPr>
            <p:extLst>
              <p:ext uri="{D42A27DB-BD31-4B8C-83A1-F6EECF244321}">
                <p14:modId xmlns:p14="http://schemas.microsoft.com/office/powerpoint/2010/main" val="1016423065"/>
              </p:ext>
            </p:extLst>
          </p:nvPr>
        </p:nvGraphicFramePr>
        <p:xfrm>
          <a:off x="7037250" y="1572325"/>
          <a:ext cx="890588" cy="1343025"/>
        </p:xfrm>
        <a:graphic>
          <a:graphicData uri="http://schemas.openxmlformats.org/presentationml/2006/ole">
            <mc:AlternateContent xmlns:mc="http://schemas.openxmlformats.org/markup-compatibility/2006">
              <mc:Choice xmlns:v="urn:schemas-microsoft-com:vml" Requires="v">
                <p:oleObj name="Visio" r:id="rId21" imgW="933645" imgH="1345173" progId="Visio.Drawing.11">
                  <p:embed/>
                </p:oleObj>
              </mc:Choice>
              <mc:Fallback>
                <p:oleObj name="Visio" r:id="rId21" imgW="933645" imgH="1345173" progId="Visio.Drawing.11">
                  <p:embed/>
                  <p:pic>
                    <p:nvPicPr>
                      <p:cNvPr id="0" name=""/>
                      <p:cNvPicPr>
                        <a:picLocks noChangeAspect="1" noChangeArrowheads="1"/>
                      </p:cNvPicPr>
                      <p:nvPr/>
                    </p:nvPicPr>
                    <p:blipFill>
                      <a:blip r:embed="rId22"/>
                      <a:srcRect/>
                      <a:stretch>
                        <a:fillRect/>
                      </a:stretch>
                    </p:blipFill>
                    <p:spPr bwMode="auto">
                      <a:xfrm>
                        <a:off x="7037250" y="1572325"/>
                        <a:ext cx="890588"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42854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1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7" name="Rectangle 3"/>
          <p:cNvSpPr>
            <a:spLocks noGrp="1" noChangeArrowheads="1"/>
          </p:cNvSpPr>
          <p:nvPr>
            <p:ph idx="1"/>
          </p:nvPr>
        </p:nvSpPr>
        <p:spPr>
          <a:xfrm>
            <a:off x="2718308" y="1376153"/>
            <a:ext cx="6061843" cy="4824536"/>
          </a:xfrm>
        </p:spPr>
        <p:txBody>
          <a:bodyPr>
            <a:noAutofit/>
          </a:bodyPr>
          <a:lstStyle/>
          <a:p>
            <a:pPr marL="0" indent="0">
              <a:buClr>
                <a:prstClr val="black">
                  <a:lumMod val="50000"/>
                  <a:lumOff val="50000"/>
                </a:prstClr>
              </a:buClr>
              <a:buNone/>
            </a:pPr>
            <a:r>
              <a:rPr lang="en-AU" dirty="0">
                <a:solidFill>
                  <a:prstClr val="black">
                    <a:lumMod val="75000"/>
                    <a:lumOff val="25000"/>
                  </a:prstClr>
                </a:solidFill>
                <a:latin typeface="Calibri"/>
              </a:rPr>
              <a:t>A </a:t>
            </a:r>
            <a:r>
              <a:rPr lang="en-AU" i="1" dirty="0">
                <a:solidFill>
                  <a:prstClr val="black">
                    <a:lumMod val="75000"/>
                    <a:lumOff val="25000"/>
                  </a:prstClr>
                </a:solidFill>
                <a:latin typeface="Calibri"/>
              </a:rPr>
              <a:t>Data Object </a:t>
            </a:r>
            <a:r>
              <a:rPr lang="en-AU" dirty="0">
                <a:solidFill>
                  <a:prstClr val="black">
                    <a:lumMod val="75000"/>
                    <a:lumOff val="25000"/>
                  </a:prstClr>
                </a:solidFill>
                <a:latin typeface="Calibri"/>
              </a:rPr>
              <a:t>captures an artifact required (input) or produced (output) by an activity.</a:t>
            </a:r>
          </a:p>
          <a:p>
            <a:pPr lvl="1"/>
            <a:r>
              <a:rPr lang="en-AU" dirty="0"/>
              <a:t>Can be physical or electronic</a:t>
            </a:r>
          </a:p>
        </p:txBody>
      </p:sp>
      <p:sp>
        <p:nvSpPr>
          <p:cNvPr id="1004546" name="Rectangle 2"/>
          <p:cNvSpPr>
            <a:spLocks noGrp="1" noChangeArrowheads="1"/>
          </p:cNvSpPr>
          <p:nvPr>
            <p:ph type="title"/>
          </p:nvPr>
        </p:nvSpPr>
        <p:spPr/>
        <p:txBody>
          <a:bodyPr>
            <a:normAutofit/>
          </a:bodyPr>
          <a:lstStyle/>
          <a:p>
            <a:r>
              <a:rPr lang="en-AU" dirty="0"/>
              <a:t>BPMN Information Artifacts</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28</a:t>
            </a:fld>
            <a:endParaRPr lang="en-AU">
              <a:solidFill>
                <a:prstClr val="black">
                  <a:lumMod val="50000"/>
                  <a:lumOff val="50000"/>
                </a:prstClr>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382044996"/>
              </p:ext>
            </p:extLst>
          </p:nvPr>
        </p:nvGraphicFramePr>
        <p:xfrm>
          <a:off x="223838" y="1317256"/>
          <a:ext cx="2265362" cy="1824038"/>
        </p:xfrm>
        <a:graphic>
          <a:graphicData uri="http://schemas.openxmlformats.org/presentationml/2006/ole">
            <mc:AlternateContent xmlns:mc="http://schemas.openxmlformats.org/markup-compatibility/2006">
              <mc:Choice xmlns:v="urn:schemas-microsoft-com:vml" Requires="v">
                <p:oleObj name="Visio" r:id="rId3" imgW="2264744" imgH="1823725" progId="Visio.Drawing.11">
                  <p:embed/>
                </p:oleObj>
              </mc:Choice>
              <mc:Fallback>
                <p:oleObj name="Visio" r:id="rId3" imgW="2264744" imgH="1823725" progId="Visio.Drawing.11">
                  <p:embed/>
                  <p:pic>
                    <p:nvPicPr>
                      <p:cNvPr id="0" name=""/>
                      <p:cNvPicPr>
                        <a:picLocks noChangeAspect="1" noChangeArrowheads="1"/>
                      </p:cNvPicPr>
                      <p:nvPr/>
                    </p:nvPicPr>
                    <p:blipFill>
                      <a:blip r:embed="rId4"/>
                      <a:srcRect/>
                      <a:stretch>
                        <a:fillRect/>
                      </a:stretch>
                    </p:blipFill>
                    <p:spPr bwMode="auto">
                      <a:xfrm>
                        <a:off x="223838" y="1317256"/>
                        <a:ext cx="2265362" cy="182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1831984834"/>
              </p:ext>
            </p:extLst>
          </p:nvPr>
        </p:nvGraphicFramePr>
        <p:xfrm>
          <a:off x="127000" y="3863975"/>
          <a:ext cx="2265363" cy="1824038"/>
        </p:xfrm>
        <a:graphic>
          <a:graphicData uri="http://schemas.openxmlformats.org/presentationml/2006/ole">
            <mc:AlternateContent xmlns:mc="http://schemas.openxmlformats.org/markup-compatibility/2006">
              <mc:Choice xmlns:v="urn:schemas-microsoft-com:vml" Requires="v">
                <p:oleObj name="Visio" r:id="rId5" imgW="2264744" imgH="1823725" progId="Visio.Drawing.11">
                  <p:embed/>
                </p:oleObj>
              </mc:Choice>
              <mc:Fallback>
                <p:oleObj name="Visio" r:id="rId5" imgW="2264744" imgH="1823725" progId="Visio.Drawing.11">
                  <p:embed/>
                  <p:pic>
                    <p:nvPicPr>
                      <p:cNvPr id="0" name=""/>
                      <p:cNvPicPr>
                        <a:picLocks noChangeAspect="1" noChangeArrowheads="1"/>
                      </p:cNvPicPr>
                      <p:nvPr/>
                    </p:nvPicPr>
                    <p:blipFill>
                      <a:blip r:embed="rId6"/>
                      <a:srcRect/>
                      <a:stretch>
                        <a:fillRect/>
                      </a:stretch>
                    </p:blipFill>
                    <p:spPr bwMode="auto">
                      <a:xfrm>
                        <a:off x="127000" y="3863975"/>
                        <a:ext cx="2265363" cy="182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2761699" y="3788421"/>
            <a:ext cx="5922457" cy="2012859"/>
          </a:xfrm>
          <a:prstGeom prst="rect">
            <a:avLst/>
          </a:prstGeom>
        </p:spPr>
        <p:txBody>
          <a:bodyPr wrap="square">
            <a:spAutoFit/>
          </a:bodyPr>
          <a:lstStyle/>
          <a:p>
            <a:pPr lvl="0" algn="l" eaLnBrk="1" fontAlgn="auto" hangingPunct="1">
              <a:spcBef>
                <a:spcPct val="20000"/>
              </a:spcBef>
              <a:spcAft>
                <a:spcPts val="0"/>
              </a:spcAft>
              <a:buClr>
                <a:prstClr val="black">
                  <a:lumMod val="50000"/>
                  <a:lumOff val="50000"/>
                </a:prstClr>
              </a:buClr>
            </a:pPr>
            <a:r>
              <a:rPr lang="en-US" sz="2400" dirty="0">
                <a:solidFill>
                  <a:prstClr val="black">
                    <a:lumMod val="75000"/>
                    <a:lumOff val="25000"/>
                  </a:prstClr>
                </a:solidFill>
                <a:latin typeface="Calibri"/>
                <a:ea typeface="+mn-ea"/>
              </a:rPr>
              <a:t>A </a:t>
            </a:r>
            <a:r>
              <a:rPr lang="en-US" sz="2400" i="1" dirty="0">
                <a:solidFill>
                  <a:prstClr val="black">
                    <a:lumMod val="75000"/>
                    <a:lumOff val="25000"/>
                  </a:prstClr>
                </a:solidFill>
                <a:latin typeface="Calibri"/>
                <a:ea typeface="+mn-ea"/>
              </a:rPr>
              <a:t>Data Store </a:t>
            </a:r>
            <a:r>
              <a:rPr lang="en-US" sz="2400" dirty="0">
                <a:solidFill>
                  <a:prstClr val="black">
                    <a:lumMod val="75000"/>
                    <a:lumOff val="25000"/>
                  </a:prstClr>
                </a:solidFill>
                <a:latin typeface="Calibri"/>
                <a:ea typeface="+mn-ea"/>
              </a:rPr>
              <a:t>is a place containing data objects that must be persisted beyond the duration of a process instance. </a:t>
            </a:r>
          </a:p>
          <a:p>
            <a:pPr lvl="0" algn="l" eaLnBrk="1" fontAlgn="auto" hangingPunct="1">
              <a:spcBef>
                <a:spcPct val="20000"/>
              </a:spcBef>
              <a:spcAft>
                <a:spcPts val="0"/>
              </a:spcAft>
              <a:buClr>
                <a:prstClr val="black">
                  <a:lumMod val="50000"/>
                  <a:lumOff val="50000"/>
                </a:prstClr>
              </a:buClr>
            </a:pPr>
            <a:r>
              <a:rPr lang="en-US" sz="2400" dirty="0">
                <a:solidFill>
                  <a:prstClr val="black">
                    <a:lumMod val="75000"/>
                    <a:lumOff val="25000"/>
                  </a:prstClr>
                </a:solidFill>
                <a:latin typeface="Calibri"/>
                <a:ea typeface="+mn-ea"/>
              </a:rPr>
              <a:t>It is used by an activity to store (as output) or retrieve (as input) data objects.</a:t>
            </a:r>
          </a:p>
        </p:txBody>
      </p:sp>
    </p:spTree>
    <p:extLst>
      <p:ext uri="{BB962C8B-B14F-4D97-AF65-F5344CB8AC3E}">
        <p14:creationId xmlns:p14="http://schemas.microsoft.com/office/powerpoint/2010/main" val="2843535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7" name="Rectangle 3"/>
          <p:cNvSpPr>
            <a:spLocks noGrp="1" noChangeArrowheads="1"/>
          </p:cNvSpPr>
          <p:nvPr>
            <p:ph idx="1"/>
          </p:nvPr>
        </p:nvSpPr>
        <p:spPr>
          <a:xfrm>
            <a:off x="424886" y="1052736"/>
            <a:ext cx="8107554" cy="4824536"/>
          </a:xfrm>
        </p:spPr>
        <p:txBody>
          <a:bodyPr>
            <a:noAutofit/>
          </a:bodyPr>
          <a:lstStyle/>
          <a:p>
            <a:pPr marL="0" indent="0">
              <a:buNone/>
            </a:pPr>
            <a:r>
              <a:rPr lang="en-AU" dirty="0"/>
              <a:t>A </a:t>
            </a:r>
            <a:r>
              <a:rPr lang="en-AU" i="1" dirty="0"/>
              <a:t>Text Annotation </a:t>
            </a:r>
            <a:r>
              <a:rPr lang="en-AU" dirty="0"/>
              <a:t>is a mechanism to provide additional text information to the model reader</a:t>
            </a:r>
          </a:p>
          <a:p>
            <a:pPr lvl="1"/>
            <a:r>
              <a:rPr lang="en-AU" sz="2000" b="1" dirty="0"/>
              <a:t>Doesn’t affect</a:t>
            </a:r>
            <a:r>
              <a:rPr lang="en-AU" sz="2000" dirty="0"/>
              <a:t> the flow of tokens through the process</a:t>
            </a:r>
          </a:p>
          <a:p>
            <a:pPr lvl="1"/>
            <a:endParaRPr lang="en-AU" i="1" dirty="0"/>
          </a:p>
        </p:txBody>
      </p:sp>
      <p:sp>
        <p:nvSpPr>
          <p:cNvPr id="1004546" name="Rectangle 2"/>
          <p:cNvSpPr>
            <a:spLocks noGrp="1" noChangeArrowheads="1"/>
          </p:cNvSpPr>
          <p:nvPr>
            <p:ph type="title"/>
          </p:nvPr>
        </p:nvSpPr>
        <p:spPr/>
        <p:txBody>
          <a:bodyPr>
            <a:normAutofit/>
          </a:bodyPr>
          <a:lstStyle/>
          <a:p>
            <a:r>
              <a:rPr lang="en-AU" dirty="0"/>
              <a:t>Quick Note: BPMN Text Annotations</a:t>
            </a:r>
            <a:endParaRPr lang="en-AU" i="1" dirty="0"/>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29</a:t>
            </a:fld>
            <a:endParaRPr lang="en-AU">
              <a:solidFill>
                <a:prstClr val="black">
                  <a:lumMod val="50000"/>
                  <a:lumOff val="50000"/>
                </a:prstClr>
              </a:solidFill>
            </a:endParaRPr>
          </a:p>
        </p:txBody>
      </p:sp>
      <p:graphicFrame>
        <p:nvGraphicFramePr>
          <p:cNvPr id="7" name="Object 12"/>
          <p:cNvGraphicFramePr>
            <a:graphicFrameLocks noChangeAspect="1"/>
          </p:cNvGraphicFramePr>
          <p:nvPr>
            <p:extLst>
              <p:ext uri="{D42A27DB-BD31-4B8C-83A1-F6EECF244321}">
                <p14:modId xmlns:p14="http://schemas.microsoft.com/office/powerpoint/2010/main" val="2591320166"/>
              </p:ext>
            </p:extLst>
          </p:nvPr>
        </p:nvGraphicFramePr>
        <p:xfrm>
          <a:off x="5031183" y="3297238"/>
          <a:ext cx="3660775" cy="1701800"/>
        </p:xfrm>
        <a:graphic>
          <a:graphicData uri="http://schemas.openxmlformats.org/presentationml/2006/ole">
            <mc:AlternateContent xmlns:mc="http://schemas.openxmlformats.org/markup-compatibility/2006">
              <mc:Choice xmlns:v="urn:schemas-microsoft-com:vml" Requires="v">
                <p:oleObj name="Visio" r:id="rId3" imgW="2604556" imgH="1211125" progId="Visio.Drawing.11">
                  <p:embed/>
                </p:oleObj>
              </mc:Choice>
              <mc:Fallback>
                <p:oleObj name="Visio" r:id="rId3" imgW="2604556" imgH="1211125" progId="Visio.Drawing.11">
                  <p:embed/>
                  <p:pic>
                    <p:nvPicPr>
                      <p:cNvPr id="0" name=""/>
                      <p:cNvPicPr>
                        <a:picLocks noChangeAspect="1" noChangeArrowheads="1"/>
                      </p:cNvPicPr>
                      <p:nvPr/>
                    </p:nvPicPr>
                    <p:blipFill>
                      <a:blip r:embed="rId4"/>
                      <a:srcRect/>
                      <a:stretch>
                        <a:fillRect/>
                      </a:stretch>
                    </p:blipFill>
                    <p:spPr bwMode="auto">
                      <a:xfrm>
                        <a:off x="5031183" y="3297238"/>
                        <a:ext cx="3660775" cy="1701800"/>
                      </a:xfrm>
                      <a:prstGeom prst="rect">
                        <a:avLst/>
                      </a:prstGeom>
                      <a:noFill/>
                      <a:ln>
                        <a:noFill/>
                      </a:ln>
                      <a:effec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1271442216"/>
              </p:ext>
            </p:extLst>
          </p:nvPr>
        </p:nvGraphicFramePr>
        <p:xfrm>
          <a:off x="997428" y="3297238"/>
          <a:ext cx="3660775" cy="1701800"/>
        </p:xfrm>
        <a:graphic>
          <a:graphicData uri="http://schemas.openxmlformats.org/presentationml/2006/ole">
            <mc:AlternateContent xmlns:mc="http://schemas.openxmlformats.org/markup-compatibility/2006">
              <mc:Choice xmlns:v="urn:schemas-microsoft-com:vml" Requires="v">
                <p:oleObj name="Visio" r:id="rId5" imgW="2604556" imgH="1211125" progId="Visio.Drawing.11">
                  <p:embed/>
                </p:oleObj>
              </mc:Choice>
              <mc:Fallback>
                <p:oleObj name="Visio" r:id="rId5" imgW="2604556" imgH="1211125" progId="Visio.Drawing.11">
                  <p:embed/>
                  <p:pic>
                    <p:nvPicPr>
                      <p:cNvPr id="0" name=""/>
                      <p:cNvPicPr>
                        <a:picLocks noChangeAspect="1" noChangeArrowheads="1"/>
                      </p:cNvPicPr>
                      <p:nvPr/>
                    </p:nvPicPr>
                    <p:blipFill>
                      <a:blip r:embed="rId6"/>
                      <a:srcRect/>
                      <a:stretch>
                        <a:fillRect/>
                      </a:stretch>
                    </p:blipFill>
                    <p:spPr bwMode="auto">
                      <a:xfrm>
                        <a:off x="997428" y="3297238"/>
                        <a:ext cx="3660775" cy="1701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3675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526205"/>
            <a:ext cx="8136904" cy="4824536"/>
          </a:xfrm>
        </p:spPr>
        <p:txBody>
          <a:bodyPr>
            <a:normAutofit/>
          </a:bodyPr>
          <a:lstStyle/>
          <a:p>
            <a:r>
              <a:rPr lang="en-AU" dirty="0"/>
              <a:t>An order-to-cash process is triggered by the receipt of a purchase order from a customer. </a:t>
            </a:r>
          </a:p>
          <a:p>
            <a:r>
              <a:rPr lang="en-AU" dirty="0"/>
              <a:t>Upon receipt, </a:t>
            </a:r>
            <a:r>
              <a:rPr lang="en-US" dirty="0"/>
              <a:t>the purchase order has to be checked against the stock to determine if the the requested item(s) are available. </a:t>
            </a:r>
          </a:p>
          <a:p>
            <a:r>
              <a:rPr lang="en-US" dirty="0"/>
              <a:t>Depending on stock availability the purchase order may be confirmed or rejected. </a:t>
            </a:r>
          </a:p>
          <a:p>
            <a:r>
              <a:rPr lang="en-US" dirty="0"/>
              <a:t>If the purchase order is confirmed, an invoice is emitted and the goods requested are shipped. </a:t>
            </a:r>
          </a:p>
          <a:p>
            <a:r>
              <a:rPr lang="en-US" dirty="0"/>
              <a:t>The process completes by archiving the </a:t>
            </a:r>
            <a:r>
              <a:rPr lang="en-AU" dirty="0"/>
              <a:t>order or if the order is rejected.</a:t>
            </a:r>
          </a:p>
          <a:p>
            <a:endParaRPr lang="en-AU" dirty="0"/>
          </a:p>
        </p:txBody>
      </p:sp>
      <p:sp>
        <p:nvSpPr>
          <p:cNvPr id="3" name="Title 2"/>
          <p:cNvSpPr>
            <a:spLocks noGrp="1"/>
          </p:cNvSpPr>
          <p:nvPr>
            <p:ph type="title"/>
          </p:nvPr>
        </p:nvSpPr>
        <p:spPr/>
        <p:txBody>
          <a:bodyPr/>
          <a:lstStyle/>
          <a:p>
            <a:r>
              <a:rPr lang="en-AU" dirty="0"/>
              <a:t>Let’s start </a:t>
            </a:r>
            <a:r>
              <a:rPr lang="en-AU" dirty="0" err="1"/>
              <a:t>modeling</a:t>
            </a:r>
            <a:r>
              <a:rPr lang="en-AU" dirty="0"/>
              <a:t> – break it down</a:t>
            </a:r>
          </a:p>
        </p:txBody>
      </p:sp>
      <p:sp>
        <p:nvSpPr>
          <p:cNvPr id="4" name="Rectangle 5"/>
          <p:cNvSpPr>
            <a:spLocks noChangeArrowheads="1"/>
          </p:cNvSpPr>
          <p:nvPr/>
        </p:nvSpPr>
        <p:spPr bwMode="auto">
          <a:xfrm>
            <a:off x="467544" y="958761"/>
            <a:ext cx="1807033" cy="430887"/>
          </a:xfrm>
          <a:prstGeom prst="rect">
            <a:avLst/>
          </a:prstGeom>
          <a:noFill/>
          <a:ln w="9525">
            <a:noFill/>
            <a:miter lim="800000"/>
            <a:headEnd/>
            <a:tailEnd/>
          </a:ln>
          <a:effectLst/>
        </p:spPr>
        <p:txBody>
          <a:bodyPr wrap="none">
            <a:spAutoFit/>
          </a:bodyPr>
          <a:lstStyle/>
          <a:p>
            <a:pPr algn="l"/>
            <a:r>
              <a:rPr lang="en-AU" b="1" u="none" dirty="0">
                <a:solidFill>
                  <a:schemeClr val="tx1">
                    <a:lumMod val="75000"/>
                    <a:lumOff val="25000"/>
                  </a:schemeClr>
                </a:solidFill>
                <a:latin typeface="+mj-lt"/>
              </a:rPr>
              <a:t>Order-to-cash</a:t>
            </a:r>
          </a:p>
        </p:txBody>
      </p:sp>
    </p:spTree>
    <p:extLst>
      <p:ext uri="{BB962C8B-B14F-4D97-AF65-F5344CB8AC3E}">
        <p14:creationId xmlns:p14="http://schemas.microsoft.com/office/powerpoint/2010/main" val="2425012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5044"/>
          <a:stretch/>
        </p:blipFill>
        <p:spPr>
          <a:xfrm>
            <a:off x="47480" y="1707502"/>
            <a:ext cx="8639320" cy="4721873"/>
          </a:xfrm>
          <a:prstGeom prst="rect">
            <a:avLst/>
          </a:prstGeom>
        </p:spPr>
      </p:pic>
    </p:spTree>
    <p:extLst>
      <p:ext uri="{BB962C8B-B14F-4D97-AF65-F5344CB8AC3E}">
        <p14:creationId xmlns:p14="http://schemas.microsoft.com/office/powerpoint/2010/main" val="236141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7290"/>
          <a:stretch/>
        </p:blipFill>
        <p:spPr>
          <a:xfrm>
            <a:off x="60707" y="653143"/>
            <a:ext cx="8476803" cy="5963557"/>
          </a:xfrm>
          <a:prstGeom prst="rect">
            <a:avLst/>
          </a:prstGeom>
        </p:spPr>
      </p:pic>
    </p:spTree>
    <p:extLst>
      <p:ext uri="{BB962C8B-B14F-4D97-AF65-F5344CB8AC3E}">
        <p14:creationId xmlns:p14="http://schemas.microsoft.com/office/powerpoint/2010/main" val="347239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583BA9-46CF-D3AD-0B29-3CD35BA04D08}"/>
              </a:ext>
            </a:extLst>
          </p:cNvPr>
          <p:cNvPicPr>
            <a:picLocks noChangeAspect="1"/>
          </p:cNvPicPr>
          <p:nvPr/>
        </p:nvPicPr>
        <p:blipFill rotWithShape="1">
          <a:blip r:embed="rId2">
            <a:extLst>
              <a:ext uri="{28A0092B-C50C-407E-A947-70E740481C1C}">
                <a14:useLocalDpi xmlns:a14="http://schemas.microsoft.com/office/drawing/2010/main" val="0"/>
              </a:ext>
            </a:extLst>
          </a:blip>
          <a:srcRect r="5625"/>
          <a:stretch/>
        </p:blipFill>
        <p:spPr>
          <a:xfrm>
            <a:off x="0" y="1242247"/>
            <a:ext cx="8629650" cy="4373505"/>
          </a:xfrm>
          <a:prstGeom prst="rect">
            <a:avLst/>
          </a:prstGeom>
        </p:spPr>
      </p:pic>
    </p:spTree>
    <p:extLst>
      <p:ext uri="{BB962C8B-B14F-4D97-AF65-F5344CB8AC3E}">
        <p14:creationId xmlns:p14="http://schemas.microsoft.com/office/powerpoint/2010/main" val="739409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2364C9-98A0-0944-C9B0-12E62ABDE4A2}"/>
              </a:ext>
            </a:extLst>
          </p:cNvPr>
          <p:cNvPicPr>
            <a:picLocks noChangeAspect="1"/>
          </p:cNvPicPr>
          <p:nvPr/>
        </p:nvPicPr>
        <p:blipFill rotWithShape="1">
          <a:blip r:embed="rId2">
            <a:extLst>
              <a:ext uri="{28A0092B-C50C-407E-A947-70E740481C1C}">
                <a14:useLocalDpi xmlns:a14="http://schemas.microsoft.com/office/drawing/2010/main" val="0"/>
              </a:ext>
            </a:extLst>
          </a:blip>
          <a:srcRect r="14250"/>
          <a:stretch/>
        </p:blipFill>
        <p:spPr>
          <a:xfrm>
            <a:off x="468630" y="1633291"/>
            <a:ext cx="7840980" cy="3591417"/>
          </a:xfrm>
          <a:prstGeom prst="rect">
            <a:avLst/>
          </a:prstGeom>
        </p:spPr>
      </p:pic>
    </p:spTree>
    <p:extLst>
      <p:ext uri="{BB962C8B-B14F-4D97-AF65-F5344CB8AC3E}">
        <p14:creationId xmlns:p14="http://schemas.microsoft.com/office/powerpoint/2010/main" val="91047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B7CF1D-248E-F8E3-8322-D90C70B85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0083"/>
            <a:ext cx="9144000" cy="3700354"/>
          </a:xfrm>
          <a:prstGeom prst="rect">
            <a:avLst/>
          </a:prstGeom>
        </p:spPr>
      </p:pic>
      <p:sp>
        <p:nvSpPr>
          <p:cNvPr id="6" name="TextBox 5">
            <a:extLst>
              <a:ext uri="{FF2B5EF4-FFF2-40B4-BE49-F238E27FC236}">
                <a16:creationId xmlns:a16="http://schemas.microsoft.com/office/drawing/2014/main" id="{5D7C9480-9403-1248-6343-DEDC7828613E}"/>
              </a:ext>
            </a:extLst>
          </p:cNvPr>
          <p:cNvSpPr txBox="1"/>
          <p:nvPr/>
        </p:nvSpPr>
        <p:spPr>
          <a:xfrm>
            <a:off x="1131570" y="4503420"/>
            <a:ext cx="6595110" cy="1785104"/>
          </a:xfrm>
          <a:prstGeom prst="rect">
            <a:avLst/>
          </a:prstGeom>
          <a:noFill/>
        </p:spPr>
        <p:txBody>
          <a:bodyPr wrap="square" rtlCol="0">
            <a:spAutoFit/>
          </a:bodyPr>
          <a:lstStyle/>
          <a:p>
            <a:r>
              <a:rPr lang="en-US" dirty="0"/>
              <a:t>Sources: https://sparxsystems.com/resources/gallery/diagrams/business/bus-bpmn_business_process-book_lending_example.html</a:t>
            </a:r>
          </a:p>
          <a:p>
            <a:r>
              <a:rPr lang="en-US" dirty="0"/>
              <a:t>More: https://camunda.com/bpmn/examples/</a:t>
            </a:r>
          </a:p>
        </p:txBody>
      </p:sp>
    </p:spTree>
    <p:extLst>
      <p:ext uri="{BB962C8B-B14F-4D97-AF65-F5344CB8AC3E}">
        <p14:creationId xmlns:p14="http://schemas.microsoft.com/office/powerpoint/2010/main" val="3110011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526205"/>
            <a:ext cx="8136904" cy="4824536"/>
          </a:xfrm>
        </p:spPr>
        <p:txBody>
          <a:bodyPr>
            <a:normAutofit/>
          </a:bodyPr>
          <a:lstStyle/>
          <a:p>
            <a:r>
              <a:rPr lang="en-AU" b="1" dirty="0"/>
              <a:t>An order-to-cash process is triggered by the receipt of a purchase order from a customer. </a:t>
            </a:r>
          </a:p>
          <a:p>
            <a:r>
              <a:rPr lang="en-AU" b="1" dirty="0"/>
              <a:t>Upon receipt, </a:t>
            </a:r>
            <a:r>
              <a:rPr lang="en-US" b="1" dirty="0"/>
              <a:t>the purchase order has to be checked against the stock to determine if the the requested item(s) are available. </a:t>
            </a:r>
          </a:p>
          <a:p>
            <a:pPr marL="0" indent="0">
              <a:buNone/>
            </a:pPr>
            <a:endParaRPr lang="en-AU" dirty="0"/>
          </a:p>
        </p:txBody>
      </p:sp>
      <p:sp>
        <p:nvSpPr>
          <p:cNvPr id="3" name="Title 2"/>
          <p:cNvSpPr>
            <a:spLocks noGrp="1"/>
          </p:cNvSpPr>
          <p:nvPr>
            <p:ph type="title"/>
          </p:nvPr>
        </p:nvSpPr>
        <p:spPr/>
        <p:txBody>
          <a:bodyPr/>
          <a:lstStyle/>
          <a:p>
            <a:r>
              <a:rPr lang="en-AU" dirty="0"/>
              <a:t>Let’s start </a:t>
            </a:r>
            <a:r>
              <a:rPr lang="en-AU" dirty="0" err="1"/>
              <a:t>modeling</a:t>
            </a:r>
            <a:r>
              <a:rPr lang="en-AU" dirty="0"/>
              <a:t> – break it down</a:t>
            </a:r>
          </a:p>
        </p:txBody>
      </p:sp>
      <p:sp>
        <p:nvSpPr>
          <p:cNvPr id="4" name="Rectangle 5"/>
          <p:cNvSpPr>
            <a:spLocks noChangeArrowheads="1"/>
          </p:cNvSpPr>
          <p:nvPr/>
        </p:nvSpPr>
        <p:spPr bwMode="auto">
          <a:xfrm>
            <a:off x="467544" y="958761"/>
            <a:ext cx="1807033" cy="430887"/>
          </a:xfrm>
          <a:prstGeom prst="rect">
            <a:avLst/>
          </a:prstGeom>
          <a:noFill/>
          <a:ln w="9525">
            <a:noFill/>
            <a:miter lim="800000"/>
            <a:headEnd/>
            <a:tailEnd/>
          </a:ln>
          <a:effectLst/>
        </p:spPr>
        <p:txBody>
          <a:bodyPr wrap="none">
            <a:spAutoFit/>
          </a:bodyPr>
          <a:lstStyle/>
          <a:p>
            <a:pPr algn="l"/>
            <a:r>
              <a:rPr lang="en-AU" b="1" u="none" dirty="0">
                <a:solidFill>
                  <a:schemeClr val="tx1">
                    <a:lumMod val="75000"/>
                    <a:lumOff val="25000"/>
                  </a:schemeClr>
                </a:solidFill>
                <a:latin typeface="+mj-lt"/>
              </a:rPr>
              <a:t>Order-to-cash</a:t>
            </a:r>
          </a:p>
        </p:txBody>
      </p:sp>
    </p:spTree>
    <p:extLst>
      <p:ext uri="{BB962C8B-B14F-4D97-AF65-F5344CB8AC3E}">
        <p14:creationId xmlns:p14="http://schemas.microsoft.com/office/powerpoint/2010/main" val="2079354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6" name="Rectangle 6"/>
          <p:cNvSpPr>
            <a:spLocks noGrp="1" noChangeArrowheads="1"/>
          </p:cNvSpPr>
          <p:nvPr>
            <p:ph type="title"/>
          </p:nvPr>
        </p:nvSpPr>
        <p:spPr>
          <a:noFill/>
          <a:ln/>
        </p:spPr>
        <p:txBody>
          <a:bodyPr/>
          <a:lstStyle/>
          <a:p>
            <a:r>
              <a:rPr lang="en-AU" dirty="0"/>
              <a:t>BPMN Model</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a:t>
            </a:fld>
            <a:endParaRPr lang="en-AU">
              <a:solidFill>
                <a:prstClr val="black">
                  <a:lumMod val="50000"/>
                  <a:lumOff val="50000"/>
                </a:prstClr>
              </a:solidFill>
            </a:endParaRPr>
          </a:p>
        </p:txBody>
      </p:sp>
      <p:sp>
        <p:nvSpPr>
          <p:cNvPr id="10" name="Rectangle 5"/>
          <p:cNvSpPr>
            <a:spLocks noChangeArrowheads="1"/>
          </p:cNvSpPr>
          <p:nvPr/>
        </p:nvSpPr>
        <p:spPr bwMode="auto">
          <a:xfrm>
            <a:off x="467544" y="958761"/>
            <a:ext cx="1807033" cy="430887"/>
          </a:xfrm>
          <a:prstGeom prst="rect">
            <a:avLst/>
          </a:prstGeom>
          <a:noFill/>
          <a:ln w="9525">
            <a:noFill/>
            <a:miter lim="800000"/>
            <a:headEnd/>
            <a:tailEnd/>
          </a:ln>
          <a:effectLst/>
        </p:spPr>
        <p:txBody>
          <a:bodyPr wrap="none">
            <a:spAutoFit/>
          </a:bodyPr>
          <a:lstStyle/>
          <a:p>
            <a:pPr algn="l"/>
            <a:r>
              <a:rPr lang="en-AU" b="1" dirty="0">
                <a:solidFill>
                  <a:schemeClr val="tx1">
                    <a:lumMod val="75000"/>
                    <a:lumOff val="25000"/>
                  </a:schemeClr>
                </a:solidFill>
                <a:latin typeface="+mj-lt"/>
              </a:rPr>
              <a:t>Order-to-cash</a:t>
            </a:r>
          </a:p>
        </p:txBody>
      </p:sp>
      <p:graphicFrame>
        <p:nvGraphicFramePr>
          <p:cNvPr id="11" name="Object 10"/>
          <p:cNvGraphicFramePr>
            <a:graphicFrameLocks noChangeAspect="1"/>
          </p:cNvGraphicFramePr>
          <p:nvPr>
            <p:extLst>
              <p:ext uri="{D42A27DB-BD31-4B8C-83A1-F6EECF244321}">
                <p14:modId xmlns:p14="http://schemas.microsoft.com/office/powerpoint/2010/main" val="2945591574"/>
              </p:ext>
            </p:extLst>
          </p:nvPr>
        </p:nvGraphicFramePr>
        <p:xfrm>
          <a:off x="306130" y="2106256"/>
          <a:ext cx="738188" cy="2393950"/>
        </p:xfrm>
        <a:graphic>
          <a:graphicData uri="http://schemas.openxmlformats.org/presentationml/2006/ole">
            <mc:AlternateContent xmlns:mc="http://schemas.openxmlformats.org/markup-compatibility/2006">
              <mc:Choice xmlns:v="urn:schemas-microsoft-com:vml" Requires="v">
                <p:oleObj name="Visio" r:id="rId3" imgW="790214" imgH="2575736" progId="Visio.Drawing.11">
                  <p:embed/>
                </p:oleObj>
              </mc:Choice>
              <mc:Fallback>
                <p:oleObj name="Visio" r:id="rId3" imgW="790214" imgH="2575736" progId="Visio.Drawing.11">
                  <p:embed/>
                  <p:pic>
                    <p:nvPicPr>
                      <p:cNvPr id="0" name=""/>
                      <p:cNvPicPr>
                        <a:picLocks noChangeAspect="1" noChangeArrowheads="1"/>
                      </p:cNvPicPr>
                      <p:nvPr/>
                    </p:nvPicPr>
                    <p:blipFill>
                      <a:blip r:embed="rId4"/>
                      <a:srcRect/>
                      <a:stretch>
                        <a:fillRect/>
                      </a:stretch>
                    </p:blipFill>
                    <p:spPr bwMode="auto">
                      <a:xfrm>
                        <a:off x="306130" y="2106256"/>
                        <a:ext cx="738188" cy="2393950"/>
                      </a:xfrm>
                      <a:prstGeom prst="rect">
                        <a:avLst/>
                      </a:prstGeom>
                      <a:noFill/>
                      <a:ln>
                        <a:noFill/>
                      </a:ln>
                      <a:effec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278293391"/>
              </p:ext>
            </p:extLst>
          </p:nvPr>
        </p:nvGraphicFramePr>
        <p:xfrm>
          <a:off x="803520" y="2106256"/>
          <a:ext cx="1428750" cy="2393950"/>
        </p:xfrm>
        <a:graphic>
          <a:graphicData uri="http://schemas.openxmlformats.org/presentationml/2006/ole">
            <mc:AlternateContent xmlns:mc="http://schemas.openxmlformats.org/markup-compatibility/2006">
              <mc:Choice xmlns:v="urn:schemas-microsoft-com:vml" Requires="v">
                <p:oleObj name="Visio" r:id="rId5" imgW="1527479" imgH="2575736" progId="Visio.Drawing.11">
                  <p:embed/>
                </p:oleObj>
              </mc:Choice>
              <mc:Fallback>
                <p:oleObj name="Visio" r:id="rId5" imgW="1527479" imgH="2575736" progId="Visio.Drawing.11">
                  <p:embed/>
                  <p:pic>
                    <p:nvPicPr>
                      <p:cNvPr id="0" name=""/>
                      <p:cNvPicPr>
                        <a:picLocks noChangeAspect="1" noChangeArrowheads="1"/>
                      </p:cNvPicPr>
                      <p:nvPr/>
                    </p:nvPicPr>
                    <p:blipFill>
                      <a:blip r:embed="rId6"/>
                      <a:srcRect/>
                      <a:stretch>
                        <a:fillRect/>
                      </a:stretch>
                    </p:blipFill>
                    <p:spPr bwMode="auto">
                      <a:xfrm>
                        <a:off x="803520" y="2106256"/>
                        <a:ext cx="1428750" cy="2393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60635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526205"/>
            <a:ext cx="8136904" cy="4824536"/>
          </a:xfrm>
        </p:spPr>
        <p:txBody>
          <a:bodyPr>
            <a:normAutofit/>
          </a:bodyPr>
          <a:lstStyle/>
          <a:p>
            <a:r>
              <a:rPr lang="en-AU" dirty="0"/>
              <a:t>An order-to-cash process is triggered by the receipt of a purchase order from a customer. </a:t>
            </a:r>
          </a:p>
          <a:p>
            <a:r>
              <a:rPr lang="en-AU" dirty="0"/>
              <a:t>Upon receipt, </a:t>
            </a:r>
            <a:r>
              <a:rPr lang="en-US" dirty="0"/>
              <a:t>the purchase order has to be checked against the stock to determine if the the requested item(s) are available. </a:t>
            </a:r>
          </a:p>
          <a:p>
            <a:r>
              <a:rPr lang="en-US" b="1" dirty="0"/>
              <a:t>Depending on stock availability the purchase order may be confirmed or rejected.</a:t>
            </a:r>
            <a:r>
              <a:rPr lang="en-US" dirty="0"/>
              <a:t> </a:t>
            </a:r>
          </a:p>
          <a:p>
            <a:r>
              <a:rPr lang="en-US" b="1" dirty="0"/>
              <a:t>If the purchase order is confirmed, an invoice is emitted and the goods requested are shipped. </a:t>
            </a:r>
          </a:p>
          <a:p>
            <a:r>
              <a:rPr lang="en-US" b="1" dirty="0"/>
              <a:t>The process completes by archiving the </a:t>
            </a:r>
            <a:r>
              <a:rPr lang="en-AU" b="1" dirty="0"/>
              <a:t>order or if the order is rejected.</a:t>
            </a:r>
          </a:p>
          <a:p>
            <a:endParaRPr lang="en-AU" dirty="0"/>
          </a:p>
        </p:txBody>
      </p:sp>
      <p:sp>
        <p:nvSpPr>
          <p:cNvPr id="3" name="Title 2"/>
          <p:cNvSpPr>
            <a:spLocks noGrp="1"/>
          </p:cNvSpPr>
          <p:nvPr>
            <p:ph type="title"/>
          </p:nvPr>
        </p:nvSpPr>
        <p:spPr/>
        <p:txBody>
          <a:bodyPr/>
          <a:lstStyle/>
          <a:p>
            <a:r>
              <a:rPr lang="en-AU" dirty="0"/>
              <a:t>Let’s start </a:t>
            </a:r>
            <a:r>
              <a:rPr lang="en-AU" dirty="0" err="1"/>
              <a:t>modeling</a:t>
            </a:r>
            <a:r>
              <a:rPr lang="en-AU" dirty="0"/>
              <a:t> – break it down</a:t>
            </a:r>
          </a:p>
        </p:txBody>
      </p:sp>
      <p:sp>
        <p:nvSpPr>
          <p:cNvPr id="4" name="Rectangle 5"/>
          <p:cNvSpPr>
            <a:spLocks noChangeArrowheads="1"/>
          </p:cNvSpPr>
          <p:nvPr/>
        </p:nvSpPr>
        <p:spPr bwMode="auto">
          <a:xfrm>
            <a:off x="467544" y="958761"/>
            <a:ext cx="1807033" cy="430887"/>
          </a:xfrm>
          <a:prstGeom prst="rect">
            <a:avLst/>
          </a:prstGeom>
          <a:noFill/>
          <a:ln w="9525">
            <a:noFill/>
            <a:miter lim="800000"/>
            <a:headEnd/>
            <a:tailEnd/>
          </a:ln>
          <a:effectLst/>
        </p:spPr>
        <p:txBody>
          <a:bodyPr wrap="none">
            <a:spAutoFit/>
          </a:bodyPr>
          <a:lstStyle/>
          <a:p>
            <a:pPr algn="l"/>
            <a:r>
              <a:rPr lang="en-AU" b="1" u="none" dirty="0">
                <a:solidFill>
                  <a:schemeClr val="tx1">
                    <a:lumMod val="75000"/>
                    <a:lumOff val="25000"/>
                  </a:schemeClr>
                </a:solidFill>
                <a:latin typeface="+mj-lt"/>
              </a:rPr>
              <a:t>Order-to-cash</a:t>
            </a:r>
          </a:p>
        </p:txBody>
      </p:sp>
    </p:spTree>
    <p:extLst>
      <p:ext uri="{BB962C8B-B14F-4D97-AF65-F5344CB8AC3E}">
        <p14:creationId xmlns:p14="http://schemas.microsoft.com/office/powerpoint/2010/main" val="258809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6" name="Rectangle 6"/>
          <p:cNvSpPr>
            <a:spLocks noGrp="1" noChangeArrowheads="1"/>
          </p:cNvSpPr>
          <p:nvPr>
            <p:ph type="title"/>
          </p:nvPr>
        </p:nvSpPr>
        <p:spPr>
          <a:noFill/>
          <a:ln/>
        </p:spPr>
        <p:txBody>
          <a:bodyPr/>
          <a:lstStyle/>
          <a:p>
            <a:r>
              <a:rPr lang="en-AU" dirty="0"/>
              <a:t>BPMN Model</a:t>
            </a:r>
          </a:p>
        </p:txBody>
      </p:sp>
      <p:sp>
        <p:nvSpPr>
          <p:cNvPr id="2007048" name="Text Box 8"/>
          <p:cNvSpPr txBox="1">
            <a:spLocks noChangeArrowheads="1"/>
          </p:cNvSpPr>
          <p:nvPr/>
        </p:nvSpPr>
        <p:spPr bwMode="auto">
          <a:xfrm>
            <a:off x="196677" y="3811892"/>
            <a:ext cx="871538" cy="762000"/>
          </a:xfrm>
          <a:prstGeom prst="rect">
            <a:avLst/>
          </a:prstGeom>
          <a:noFill/>
          <a:ln w="9525">
            <a:noFill/>
            <a:miter lim="800000"/>
            <a:headEnd/>
            <a:tailEnd/>
          </a:ln>
          <a:effectLst/>
        </p:spPr>
        <p:txBody>
          <a:bodyPr>
            <a:spAutoFit/>
          </a:bodyPr>
          <a:lstStyle/>
          <a:p>
            <a:r>
              <a:rPr lang="en-AU" u="none" dirty="0"/>
              <a:t>start</a:t>
            </a:r>
            <a:br>
              <a:rPr lang="en-AU" u="none" dirty="0"/>
            </a:br>
            <a:r>
              <a:rPr lang="en-AU" u="none" dirty="0"/>
              <a:t>event</a:t>
            </a:r>
          </a:p>
        </p:txBody>
      </p:sp>
      <p:sp>
        <p:nvSpPr>
          <p:cNvPr id="2007049" name="Text Box 9"/>
          <p:cNvSpPr txBox="1">
            <a:spLocks noChangeArrowheads="1"/>
          </p:cNvSpPr>
          <p:nvPr/>
        </p:nvSpPr>
        <p:spPr bwMode="auto">
          <a:xfrm>
            <a:off x="7909093" y="2978436"/>
            <a:ext cx="947737" cy="762000"/>
          </a:xfrm>
          <a:prstGeom prst="rect">
            <a:avLst/>
          </a:prstGeom>
          <a:noFill/>
          <a:ln w="9525">
            <a:noFill/>
            <a:miter lim="800000"/>
            <a:headEnd/>
            <a:tailEnd/>
          </a:ln>
          <a:effectLst/>
        </p:spPr>
        <p:txBody>
          <a:bodyPr>
            <a:spAutoFit/>
          </a:bodyPr>
          <a:lstStyle/>
          <a:p>
            <a:r>
              <a:rPr lang="en-AU" u="none" dirty="0"/>
              <a:t>end</a:t>
            </a:r>
            <a:br>
              <a:rPr lang="en-AU" u="none" dirty="0"/>
            </a:br>
            <a:r>
              <a:rPr lang="en-AU" u="none" dirty="0"/>
              <a:t>event</a:t>
            </a:r>
          </a:p>
        </p:txBody>
      </p:sp>
      <p:sp>
        <p:nvSpPr>
          <p:cNvPr id="2007050" name="Text Box 10"/>
          <p:cNvSpPr txBox="1">
            <a:spLocks noChangeArrowheads="1"/>
          </p:cNvSpPr>
          <p:nvPr/>
        </p:nvSpPr>
        <p:spPr bwMode="auto">
          <a:xfrm>
            <a:off x="1178428" y="2373822"/>
            <a:ext cx="1139582" cy="430887"/>
          </a:xfrm>
          <a:prstGeom prst="rect">
            <a:avLst/>
          </a:prstGeom>
          <a:noFill/>
          <a:ln w="9525">
            <a:noFill/>
            <a:miter lim="800000"/>
            <a:headEnd/>
            <a:tailEnd/>
          </a:ln>
          <a:effectLst/>
        </p:spPr>
        <p:txBody>
          <a:bodyPr wrap="square">
            <a:spAutoFit/>
          </a:bodyPr>
          <a:lstStyle/>
          <a:p>
            <a:pPr algn="l"/>
            <a:r>
              <a:rPr lang="en-AU" u="none" dirty="0"/>
              <a:t>activity</a:t>
            </a:r>
          </a:p>
        </p:txBody>
      </p:sp>
      <p:sp>
        <p:nvSpPr>
          <p:cNvPr id="2007053" name="Text Box 13"/>
          <p:cNvSpPr txBox="1">
            <a:spLocks noChangeArrowheads="1"/>
          </p:cNvSpPr>
          <p:nvPr/>
        </p:nvSpPr>
        <p:spPr bwMode="auto">
          <a:xfrm>
            <a:off x="3064340" y="2928549"/>
            <a:ext cx="1993635" cy="430887"/>
          </a:xfrm>
          <a:prstGeom prst="rect">
            <a:avLst/>
          </a:prstGeom>
          <a:noFill/>
          <a:ln w="9525">
            <a:noFill/>
            <a:miter lim="800000"/>
            <a:headEnd/>
            <a:tailEnd/>
          </a:ln>
          <a:effectLst/>
        </p:spPr>
        <p:txBody>
          <a:bodyPr wrap="square">
            <a:spAutoFit/>
          </a:bodyPr>
          <a:lstStyle/>
          <a:p>
            <a:pPr algn="l"/>
            <a:r>
              <a:rPr lang="en-AU" dirty="0"/>
              <a:t>s</a:t>
            </a:r>
            <a:r>
              <a:rPr lang="en-AU" u="none" dirty="0"/>
              <a:t>plit gateway</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a:t>
            </a:fld>
            <a:endParaRPr lang="en-AU">
              <a:solidFill>
                <a:prstClr val="black">
                  <a:lumMod val="50000"/>
                  <a:lumOff val="50000"/>
                </a:prstClr>
              </a:solidFill>
            </a:endParaRPr>
          </a:p>
        </p:txBody>
      </p:sp>
      <p:sp>
        <p:nvSpPr>
          <p:cNvPr id="10" name="Rectangle 5"/>
          <p:cNvSpPr>
            <a:spLocks noChangeArrowheads="1"/>
          </p:cNvSpPr>
          <p:nvPr/>
        </p:nvSpPr>
        <p:spPr bwMode="auto">
          <a:xfrm>
            <a:off x="467544" y="958761"/>
            <a:ext cx="1807033" cy="430887"/>
          </a:xfrm>
          <a:prstGeom prst="rect">
            <a:avLst/>
          </a:prstGeom>
          <a:noFill/>
          <a:ln w="9525">
            <a:noFill/>
            <a:miter lim="800000"/>
            <a:headEnd/>
            <a:tailEnd/>
          </a:ln>
          <a:effectLst/>
        </p:spPr>
        <p:txBody>
          <a:bodyPr wrap="none">
            <a:spAutoFit/>
          </a:bodyPr>
          <a:lstStyle/>
          <a:p>
            <a:pPr algn="l"/>
            <a:r>
              <a:rPr lang="en-AU" b="1" dirty="0">
                <a:solidFill>
                  <a:schemeClr val="tx1">
                    <a:lumMod val="75000"/>
                    <a:lumOff val="25000"/>
                  </a:schemeClr>
                </a:solidFill>
                <a:latin typeface="+mj-lt"/>
              </a:rPr>
              <a:t>Order-to-cash</a:t>
            </a:r>
          </a:p>
        </p:txBody>
      </p:sp>
      <p:graphicFrame>
        <p:nvGraphicFramePr>
          <p:cNvPr id="11" name="Object 10"/>
          <p:cNvGraphicFramePr>
            <a:graphicFrameLocks noChangeAspect="1"/>
          </p:cNvGraphicFramePr>
          <p:nvPr>
            <p:extLst>
              <p:ext uri="{D42A27DB-BD31-4B8C-83A1-F6EECF244321}">
                <p14:modId xmlns:p14="http://schemas.microsoft.com/office/powerpoint/2010/main" val="3668441874"/>
              </p:ext>
            </p:extLst>
          </p:nvPr>
        </p:nvGraphicFramePr>
        <p:xfrm>
          <a:off x="306130" y="2106256"/>
          <a:ext cx="738188" cy="2393950"/>
        </p:xfrm>
        <a:graphic>
          <a:graphicData uri="http://schemas.openxmlformats.org/presentationml/2006/ole">
            <mc:AlternateContent xmlns:mc="http://schemas.openxmlformats.org/markup-compatibility/2006">
              <mc:Choice xmlns:v="urn:schemas-microsoft-com:vml" Requires="v">
                <p:oleObj name="Visio" r:id="rId3" imgW="790214" imgH="2575736" progId="Visio.Drawing.11">
                  <p:embed/>
                </p:oleObj>
              </mc:Choice>
              <mc:Fallback>
                <p:oleObj name="Visio" r:id="rId3" imgW="790214" imgH="2575736" progId="Visio.Drawing.11">
                  <p:embed/>
                  <p:pic>
                    <p:nvPicPr>
                      <p:cNvPr id="0" name=""/>
                      <p:cNvPicPr>
                        <a:picLocks noChangeAspect="1" noChangeArrowheads="1"/>
                      </p:cNvPicPr>
                      <p:nvPr/>
                    </p:nvPicPr>
                    <p:blipFill>
                      <a:blip r:embed="rId4"/>
                      <a:srcRect/>
                      <a:stretch>
                        <a:fillRect/>
                      </a:stretch>
                    </p:blipFill>
                    <p:spPr bwMode="auto">
                      <a:xfrm>
                        <a:off x="306130" y="2106256"/>
                        <a:ext cx="738188" cy="2393950"/>
                      </a:xfrm>
                      <a:prstGeom prst="rect">
                        <a:avLst/>
                      </a:prstGeom>
                      <a:noFill/>
                      <a:ln>
                        <a:noFill/>
                      </a:ln>
                      <a:effectLst/>
                    </p:spPr>
                  </p:pic>
                </p:oleObj>
              </mc:Fallback>
            </mc:AlternateContent>
          </a:graphicData>
        </a:graphic>
      </p:graphicFrame>
      <p:sp>
        <p:nvSpPr>
          <p:cNvPr id="12" name="Text Box 9"/>
          <p:cNvSpPr txBox="1">
            <a:spLocks noChangeArrowheads="1"/>
          </p:cNvSpPr>
          <p:nvPr/>
        </p:nvSpPr>
        <p:spPr bwMode="auto">
          <a:xfrm>
            <a:off x="4921893" y="2002726"/>
            <a:ext cx="947737" cy="762000"/>
          </a:xfrm>
          <a:prstGeom prst="rect">
            <a:avLst/>
          </a:prstGeom>
          <a:noFill/>
          <a:ln w="9525">
            <a:noFill/>
            <a:miter lim="800000"/>
            <a:headEnd/>
            <a:tailEnd/>
          </a:ln>
          <a:effectLst/>
        </p:spPr>
        <p:txBody>
          <a:bodyPr>
            <a:spAutoFit/>
          </a:bodyPr>
          <a:lstStyle/>
          <a:p>
            <a:pPr algn="l"/>
            <a:r>
              <a:rPr lang="en-AU" u="none" dirty="0"/>
              <a:t>end</a:t>
            </a:r>
            <a:br>
              <a:rPr lang="en-AU" u="none" dirty="0"/>
            </a:br>
            <a:r>
              <a:rPr lang="en-AU" u="none" dirty="0"/>
              <a:t>event</a:t>
            </a:r>
          </a:p>
        </p:txBody>
      </p:sp>
      <p:graphicFrame>
        <p:nvGraphicFramePr>
          <p:cNvPr id="14" name="Object 13"/>
          <p:cNvGraphicFramePr>
            <a:graphicFrameLocks noChangeAspect="1"/>
          </p:cNvGraphicFramePr>
          <p:nvPr>
            <p:extLst>
              <p:ext uri="{D42A27DB-BD31-4B8C-83A1-F6EECF244321}">
                <p14:modId xmlns:p14="http://schemas.microsoft.com/office/powerpoint/2010/main" val="3142769013"/>
              </p:ext>
            </p:extLst>
          </p:nvPr>
        </p:nvGraphicFramePr>
        <p:xfrm>
          <a:off x="5432340" y="2098509"/>
          <a:ext cx="1311275" cy="2393950"/>
        </p:xfrm>
        <a:graphic>
          <a:graphicData uri="http://schemas.openxmlformats.org/presentationml/2006/ole">
            <mc:AlternateContent xmlns:mc="http://schemas.openxmlformats.org/markup-compatibility/2006">
              <mc:Choice xmlns:v="urn:schemas-microsoft-com:vml" Requires="v">
                <p:oleObj name="Visio" r:id="rId5" imgW="1402814" imgH="2575736" progId="Visio.Drawing.11">
                  <p:embed/>
                </p:oleObj>
              </mc:Choice>
              <mc:Fallback>
                <p:oleObj name="Visio" r:id="rId5" imgW="1402814" imgH="2575736" progId="Visio.Drawing.11">
                  <p:embed/>
                  <p:pic>
                    <p:nvPicPr>
                      <p:cNvPr id="0" name=""/>
                      <p:cNvPicPr>
                        <a:picLocks noChangeAspect="1" noChangeArrowheads="1"/>
                      </p:cNvPicPr>
                      <p:nvPr/>
                    </p:nvPicPr>
                    <p:blipFill>
                      <a:blip r:embed="rId6"/>
                      <a:srcRect/>
                      <a:stretch>
                        <a:fillRect/>
                      </a:stretch>
                    </p:blipFill>
                    <p:spPr bwMode="auto">
                      <a:xfrm>
                        <a:off x="5432340" y="2098509"/>
                        <a:ext cx="1311275" cy="2393950"/>
                      </a:xfrm>
                      <a:prstGeom prst="rect">
                        <a:avLst/>
                      </a:prstGeom>
                      <a:noFill/>
                      <a:ln>
                        <a:noFill/>
                      </a:ln>
                      <a:effec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341089062"/>
              </p:ext>
            </p:extLst>
          </p:nvPr>
        </p:nvGraphicFramePr>
        <p:xfrm>
          <a:off x="4171070" y="2098509"/>
          <a:ext cx="1306513" cy="889000"/>
        </p:xfrm>
        <a:graphic>
          <a:graphicData uri="http://schemas.openxmlformats.org/presentationml/2006/ole">
            <mc:AlternateContent xmlns:mc="http://schemas.openxmlformats.org/markup-compatibility/2006">
              <mc:Choice xmlns:v="urn:schemas-microsoft-com:vml" Requires="v">
                <p:oleObj name="Visio" r:id="rId7" imgW="1398122" imgH="957774" progId="Visio.Drawing.11">
                  <p:embed/>
                </p:oleObj>
              </mc:Choice>
              <mc:Fallback>
                <p:oleObj name="Visio" r:id="rId7" imgW="1398122" imgH="957774" progId="Visio.Drawing.11">
                  <p:embed/>
                  <p:pic>
                    <p:nvPicPr>
                      <p:cNvPr id="0" name=""/>
                      <p:cNvPicPr>
                        <a:picLocks noChangeAspect="1" noChangeArrowheads="1"/>
                      </p:cNvPicPr>
                      <p:nvPr/>
                    </p:nvPicPr>
                    <p:blipFill>
                      <a:blip r:embed="rId8"/>
                      <a:srcRect/>
                      <a:stretch>
                        <a:fillRect/>
                      </a:stretch>
                    </p:blipFill>
                    <p:spPr bwMode="auto">
                      <a:xfrm>
                        <a:off x="4171070" y="2098509"/>
                        <a:ext cx="1306513" cy="889000"/>
                      </a:xfrm>
                      <a:prstGeom prst="rect">
                        <a:avLst/>
                      </a:prstGeom>
                      <a:noFill/>
                      <a:ln>
                        <a:noFill/>
                      </a:ln>
                      <a:effec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690430732"/>
              </p:ext>
            </p:extLst>
          </p:nvPr>
        </p:nvGraphicFramePr>
        <p:xfrm>
          <a:off x="6729101" y="2098509"/>
          <a:ext cx="1919288" cy="2393950"/>
        </p:xfrm>
        <a:graphic>
          <a:graphicData uri="http://schemas.openxmlformats.org/presentationml/2006/ole">
            <mc:AlternateContent xmlns:mc="http://schemas.openxmlformats.org/markup-compatibility/2006">
              <mc:Choice xmlns:v="urn:schemas-microsoft-com:vml" Requires="v">
                <p:oleObj name="Visio" r:id="rId9" imgW="2053618" imgH="2575736" progId="Visio.Drawing.11">
                  <p:embed/>
                </p:oleObj>
              </mc:Choice>
              <mc:Fallback>
                <p:oleObj name="Visio" r:id="rId9" imgW="2053618" imgH="2575736" progId="Visio.Drawing.11">
                  <p:embed/>
                  <p:pic>
                    <p:nvPicPr>
                      <p:cNvPr id="0" name=""/>
                      <p:cNvPicPr>
                        <a:picLocks noChangeAspect="1" noChangeArrowheads="1"/>
                      </p:cNvPicPr>
                      <p:nvPr/>
                    </p:nvPicPr>
                    <p:blipFill>
                      <a:blip r:embed="rId10"/>
                      <a:srcRect/>
                      <a:stretch>
                        <a:fillRect/>
                      </a:stretch>
                    </p:blipFill>
                    <p:spPr bwMode="auto">
                      <a:xfrm>
                        <a:off x="6729101" y="2098509"/>
                        <a:ext cx="1919288" cy="2393950"/>
                      </a:xfrm>
                      <a:prstGeom prst="rect">
                        <a:avLst/>
                      </a:prstGeom>
                      <a:noFill/>
                      <a:ln>
                        <a:noFill/>
                      </a:ln>
                      <a:effec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960400041"/>
              </p:ext>
            </p:extLst>
          </p:nvPr>
        </p:nvGraphicFramePr>
        <p:xfrm>
          <a:off x="2172949" y="2098999"/>
          <a:ext cx="2093913" cy="2393950"/>
        </p:xfrm>
        <a:graphic>
          <a:graphicData uri="http://schemas.openxmlformats.org/presentationml/2006/ole">
            <mc:AlternateContent xmlns:mc="http://schemas.openxmlformats.org/markup-compatibility/2006">
              <mc:Choice xmlns:v="urn:schemas-microsoft-com:vml" Requires="v">
                <p:oleObj name="Visio" r:id="rId11" imgW="2240615" imgH="2575736" progId="Visio.Drawing.11">
                  <p:embed/>
                </p:oleObj>
              </mc:Choice>
              <mc:Fallback>
                <p:oleObj name="Visio" r:id="rId11" imgW="2240615" imgH="2575736" progId="Visio.Drawing.11">
                  <p:embed/>
                  <p:pic>
                    <p:nvPicPr>
                      <p:cNvPr id="0" name=""/>
                      <p:cNvPicPr>
                        <a:picLocks noChangeAspect="1" noChangeArrowheads="1"/>
                      </p:cNvPicPr>
                      <p:nvPr/>
                    </p:nvPicPr>
                    <p:blipFill>
                      <a:blip r:embed="rId12"/>
                      <a:srcRect/>
                      <a:stretch>
                        <a:fillRect/>
                      </a:stretch>
                    </p:blipFill>
                    <p:spPr bwMode="auto">
                      <a:xfrm>
                        <a:off x="2172949" y="2098999"/>
                        <a:ext cx="2093913" cy="2393950"/>
                      </a:xfrm>
                      <a:prstGeom prst="rect">
                        <a:avLst/>
                      </a:prstGeom>
                      <a:noFill/>
                      <a:ln>
                        <a:noFill/>
                      </a:ln>
                      <a:effec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535769037"/>
              </p:ext>
            </p:extLst>
          </p:nvPr>
        </p:nvGraphicFramePr>
        <p:xfrm>
          <a:off x="803520" y="2106256"/>
          <a:ext cx="1428750" cy="2393950"/>
        </p:xfrm>
        <a:graphic>
          <a:graphicData uri="http://schemas.openxmlformats.org/presentationml/2006/ole">
            <mc:AlternateContent xmlns:mc="http://schemas.openxmlformats.org/markup-compatibility/2006">
              <mc:Choice xmlns:v="urn:schemas-microsoft-com:vml" Requires="v">
                <p:oleObj name="Visio" r:id="rId13" imgW="1527479" imgH="2575736" progId="Visio.Drawing.11">
                  <p:embed/>
                </p:oleObj>
              </mc:Choice>
              <mc:Fallback>
                <p:oleObj name="Visio" r:id="rId13" imgW="1527479" imgH="2575736" progId="Visio.Drawing.11">
                  <p:embed/>
                  <p:pic>
                    <p:nvPicPr>
                      <p:cNvPr id="0" name=""/>
                      <p:cNvPicPr>
                        <a:picLocks noChangeAspect="1" noChangeArrowheads="1"/>
                      </p:cNvPicPr>
                      <p:nvPr/>
                    </p:nvPicPr>
                    <p:blipFill>
                      <a:blip r:embed="rId14"/>
                      <a:srcRect/>
                      <a:stretch>
                        <a:fillRect/>
                      </a:stretch>
                    </p:blipFill>
                    <p:spPr bwMode="auto">
                      <a:xfrm>
                        <a:off x="803520" y="2106256"/>
                        <a:ext cx="1428750" cy="2393950"/>
                      </a:xfrm>
                      <a:prstGeom prst="rect">
                        <a:avLst/>
                      </a:prstGeom>
                      <a:noFill/>
                      <a:ln>
                        <a:noFill/>
                      </a:ln>
                      <a:effec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729958058"/>
              </p:ext>
            </p:extLst>
          </p:nvPr>
        </p:nvGraphicFramePr>
        <p:xfrm>
          <a:off x="4190097" y="3530516"/>
          <a:ext cx="1306512" cy="965200"/>
        </p:xfrm>
        <a:graphic>
          <a:graphicData uri="http://schemas.openxmlformats.org/presentationml/2006/ole">
            <mc:AlternateContent xmlns:mc="http://schemas.openxmlformats.org/markup-compatibility/2006">
              <mc:Choice xmlns:v="urn:schemas-microsoft-com:vml" Requires="v">
                <p:oleObj name="Visio" r:id="rId15" imgW="1398122" imgH="1038873" progId="Visio.Drawing.11">
                  <p:embed/>
                </p:oleObj>
              </mc:Choice>
              <mc:Fallback>
                <p:oleObj name="Visio" r:id="rId15" imgW="1398122" imgH="1038873" progId="Visio.Drawing.11">
                  <p:embed/>
                  <p:pic>
                    <p:nvPicPr>
                      <p:cNvPr id="0" name=""/>
                      <p:cNvPicPr>
                        <a:picLocks noChangeAspect="1" noChangeArrowheads="1"/>
                      </p:cNvPicPr>
                      <p:nvPr/>
                    </p:nvPicPr>
                    <p:blipFill>
                      <a:blip r:embed="rId16"/>
                      <a:srcRect/>
                      <a:stretch>
                        <a:fillRect/>
                      </a:stretch>
                    </p:blipFill>
                    <p:spPr bwMode="auto">
                      <a:xfrm>
                        <a:off x="4190097" y="3530516"/>
                        <a:ext cx="1306512" cy="965200"/>
                      </a:xfrm>
                      <a:prstGeom prst="rect">
                        <a:avLst/>
                      </a:prstGeom>
                      <a:noFill/>
                      <a:ln>
                        <a:noFill/>
                      </a:ln>
                      <a:effectLst/>
                    </p:spPr>
                  </p:pic>
                </p:oleObj>
              </mc:Fallback>
            </mc:AlternateContent>
          </a:graphicData>
        </a:graphic>
      </p:graphicFrame>
      <p:sp>
        <p:nvSpPr>
          <p:cNvPr id="21" name="Rounded Rectangle 20"/>
          <p:cNvSpPr/>
          <p:nvPr/>
        </p:nvSpPr>
        <p:spPr bwMode="auto">
          <a:xfrm>
            <a:off x="1149695" y="2867024"/>
            <a:ext cx="1023254" cy="692151"/>
          </a:xfrm>
          <a:prstGeom prst="roundRect">
            <a:avLst/>
          </a:prstGeom>
          <a:noFill/>
          <a:ln w="5715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AU" sz="2400">
              <a:solidFill>
                <a:prstClr val="black"/>
              </a:solidFill>
              <a:latin typeface="Times New Roman" pitchFamily="-106" charset="0"/>
              <a:ea typeface="ＭＳ Ｐゴシック" pitchFamily="34" charset="-128"/>
            </a:endParaRPr>
          </a:p>
        </p:txBody>
      </p:sp>
      <p:sp>
        <p:nvSpPr>
          <p:cNvPr id="3" name="Oval 2"/>
          <p:cNvSpPr/>
          <p:nvPr/>
        </p:nvSpPr>
        <p:spPr>
          <a:xfrm>
            <a:off x="494664" y="3044890"/>
            <a:ext cx="335976" cy="336420"/>
          </a:xfrm>
          <a:prstGeom prst="ellipse">
            <a:avLst/>
          </a:prstGeom>
          <a:noFill/>
          <a:ln w="5715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AU" sz="2400">
              <a:solidFill>
                <a:prstClr val="black"/>
              </a:solidFill>
              <a:latin typeface="Times New Roman" pitchFamily="-106" charset="0"/>
              <a:ea typeface="ＭＳ Ｐゴシック" pitchFamily="34" charset="-128"/>
            </a:endParaRPr>
          </a:p>
        </p:txBody>
      </p:sp>
      <p:sp>
        <p:nvSpPr>
          <p:cNvPr id="4" name="TextBox 3"/>
          <p:cNvSpPr txBox="1"/>
          <p:nvPr/>
        </p:nvSpPr>
        <p:spPr>
          <a:xfrm>
            <a:off x="231519" y="5351402"/>
            <a:ext cx="7848677" cy="430887"/>
          </a:xfrm>
          <a:prstGeom prst="rect">
            <a:avLst/>
          </a:prstGeom>
          <a:noFill/>
        </p:spPr>
        <p:txBody>
          <a:bodyPr wrap="square" rtlCol="0">
            <a:spAutoFit/>
          </a:bodyPr>
          <a:lstStyle/>
          <a:p>
            <a:pPr marL="342900" indent="-342900" algn="l">
              <a:buFont typeface="Arial" panose="020B0604020202020204" pitchFamily="34" charset="0"/>
              <a:buChar char="•"/>
            </a:pPr>
            <a:r>
              <a:rPr lang="en-AU" dirty="0">
                <a:solidFill>
                  <a:schemeClr val="tx1">
                    <a:lumMod val="75000"/>
                    <a:lumOff val="25000"/>
                  </a:schemeClr>
                </a:solidFill>
                <a:latin typeface="+mj-lt"/>
              </a:rPr>
              <a:t>Event: noun + past-participle verb (e.g. insurance claim lodged)</a:t>
            </a:r>
          </a:p>
        </p:txBody>
      </p:sp>
      <p:sp>
        <p:nvSpPr>
          <p:cNvPr id="22" name="TextBox 21"/>
          <p:cNvSpPr txBox="1"/>
          <p:nvPr/>
        </p:nvSpPr>
        <p:spPr>
          <a:xfrm>
            <a:off x="204140" y="5001458"/>
            <a:ext cx="2575385" cy="430887"/>
          </a:xfrm>
          <a:prstGeom prst="rect">
            <a:avLst/>
          </a:prstGeom>
          <a:noFill/>
        </p:spPr>
        <p:txBody>
          <a:bodyPr wrap="none" rtlCol="0">
            <a:spAutoFit/>
          </a:bodyPr>
          <a:lstStyle/>
          <a:p>
            <a:r>
              <a:rPr lang="en-AU" b="1" dirty="0">
                <a:solidFill>
                  <a:schemeClr val="tx1">
                    <a:lumMod val="75000"/>
                    <a:lumOff val="25000"/>
                  </a:schemeClr>
                </a:solidFill>
                <a:latin typeface="+mj-lt"/>
              </a:rPr>
              <a:t>Naming conventions</a:t>
            </a:r>
          </a:p>
        </p:txBody>
      </p:sp>
      <p:sp>
        <p:nvSpPr>
          <p:cNvPr id="23" name="TextBox 22"/>
          <p:cNvSpPr txBox="1"/>
          <p:nvPr/>
        </p:nvSpPr>
        <p:spPr>
          <a:xfrm>
            <a:off x="233576" y="5734222"/>
            <a:ext cx="6747342" cy="430887"/>
          </a:xfrm>
          <a:prstGeom prst="rect">
            <a:avLst/>
          </a:prstGeom>
          <a:noFill/>
        </p:spPr>
        <p:txBody>
          <a:bodyPr wrap="square" rtlCol="0">
            <a:spAutoFit/>
          </a:bodyPr>
          <a:lstStyle/>
          <a:p>
            <a:pPr marL="342900" indent="-342900" algn="l">
              <a:buFont typeface="Arial" panose="020B0604020202020204" pitchFamily="34" charset="0"/>
              <a:buChar char="•"/>
            </a:pPr>
            <a:r>
              <a:rPr lang="en-AU" dirty="0">
                <a:solidFill>
                  <a:schemeClr val="tx1">
                    <a:lumMod val="75000"/>
                    <a:lumOff val="25000"/>
                  </a:schemeClr>
                </a:solidFill>
                <a:latin typeface="+mj-lt"/>
              </a:rPr>
              <a:t>Activity: verb + noun (e.g. assess credit risk) </a:t>
            </a:r>
          </a:p>
        </p:txBody>
      </p:sp>
    </p:spTree>
    <p:extLst>
      <p:ext uri="{BB962C8B-B14F-4D97-AF65-F5344CB8AC3E}">
        <p14:creationId xmlns:p14="http://schemas.microsoft.com/office/powerpoint/2010/main" val="3202157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1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750"/>
                                        <p:tgtEl>
                                          <p:spTgt spid="19"/>
                                        </p:tgtEl>
                                      </p:cBhvr>
                                    </p:animEffect>
                                  </p:childTnLst>
                                </p:cTn>
                              </p:par>
                            </p:childTnLst>
                          </p:cTn>
                        </p:par>
                        <p:par>
                          <p:cTn id="26" fill="hold">
                            <p:stCondLst>
                              <p:cond delay="750"/>
                            </p:stCondLst>
                            <p:childTnLst>
                              <p:par>
                                <p:cTn id="27" presetID="2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750"/>
                                        <p:tgtEl>
                                          <p:spTgt spid="14"/>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10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07048"/>
                                        </p:tgtEl>
                                        <p:attrNameLst>
                                          <p:attrName>style.visibility</p:attrName>
                                        </p:attrNameLst>
                                      </p:cBhvr>
                                      <p:to>
                                        <p:strVal val="visible"/>
                                      </p:to>
                                    </p:set>
                                    <p:animEffect transition="in" filter="fade">
                                      <p:cBhvr>
                                        <p:cTn id="38" dur="1000"/>
                                        <p:tgtEl>
                                          <p:spTgt spid="20070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07049"/>
                                        </p:tgtEl>
                                        <p:attrNameLst>
                                          <p:attrName>style.visibility</p:attrName>
                                        </p:attrNameLst>
                                      </p:cBhvr>
                                      <p:to>
                                        <p:strVal val="visible"/>
                                      </p:to>
                                    </p:set>
                                    <p:animEffect transition="in" filter="fade">
                                      <p:cBhvr>
                                        <p:cTn id="41" dur="1000"/>
                                        <p:tgtEl>
                                          <p:spTgt spid="20070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07050"/>
                                        </p:tgtEl>
                                        <p:attrNameLst>
                                          <p:attrName>style.visibility</p:attrName>
                                        </p:attrNameLst>
                                      </p:cBhvr>
                                      <p:to>
                                        <p:strVal val="visible"/>
                                      </p:to>
                                    </p:set>
                                    <p:animEffect transition="in" filter="fade">
                                      <p:cBhvr>
                                        <p:cTn id="44" dur="1000"/>
                                        <p:tgtEl>
                                          <p:spTgt spid="20070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07053"/>
                                        </p:tgtEl>
                                        <p:attrNameLst>
                                          <p:attrName>style.visibility</p:attrName>
                                        </p:attrNameLst>
                                      </p:cBhvr>
                                      <p:to>
                                        <p:strVal val="visible"/>
                                      </p:to>
                                    </p:set>
                                    <p:animEffect transition="in" filter="fade">
                                      <p:cBhvr>
                                        <p:cTn id="47" dur="1000"/>
                                        <p:tgtEl>
                                          <p:spTgt spid="20070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Effect transition="in" filter="wipe(up)">
                                      <p:cBhvr>
                                        <p:cTn id="59" dur="500"/>
                                        <p:tgtEl>
                                          <p:spTgt spid="4">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3">
                                            <p:txEl>
                                              <p:pRg st="0" end="0"/>
                                            </p:txEl>
                                          </p:spTgt>
                                        </p:tgtEl>
                                        <p:attrNameLst>
                                          <p:attrName>style.visibility</p:attrName>
                                        </p:attrNameLst>
                                      </p:cBhvr>
                                      <p:to>
                                        <p:strVal val="visible"/>
                                      </p:to>
                                    </p:set>
                                    <p:animEffect transition="in" filter="wipe(up)">
                                      <p:cBhvr>
                                        <p:cTn id="67" dur="500"/>
                                        <p:tgtEl>
                                          <p:spTgt spid="23">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48" grpId="0"/>
      <p:bldP spid="2007049" grpId="0"/>
      <p:bldP spid="2007050" grpId="0"/>
      <p:bldP spid="2007053" grpId="0"/>
      <p:bldP spid="12" grpId="0"/>
      <p:bldP spid="21" grpId="0" animBg="1"/>
      <p:bldP spid="3"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5" name="Rectangle 3"/>
          <p:cNvSpPr>
            <a:spLocks noGrp="1" noChangeArrowheads="1"/>
          </p:cNvSpPr>
          <p:nvPr>
            <p:ph idx="1"/>
          </p:nvPr>
        </p:nvSpPr>
        <p:spPr>
          <a:xfrm>
            <a:off x="467544" y="1351464"/>
            <a:ext cx="8136904" cy="4824536"/>
          </a:xfrm>
        </p:spPr>
        <p:txBody>
          <a:bodyPr/>
          <a:lstStyle/>
          <a:p>
            <a:pPr marL="0" indent="0">
              <a:buFontTx/>
              <a:buNone/>
              <a:tabLst>
                <a:tab pos="622300" algn="l"/>
              </a:tabLst>
            </a:pPr>
            <a:r>
              <a:rPr lang="en-AU" dirty="0"/>
              <a:t>A </a:t>
            </a:r>
            <a:r>
              <a:rPr lang="en-AU" i="1" dirty="0"/>
              <a:t>start event </a:t>
            </a:r>
            <a:r>
              <a:rPr lang="en-AU" dirty="0"/>
              <a:t>triggers a new process instance</a:t>
            </a:r>
            <a:br>
              <a:rPr lang="en-AU" dirty="0"/>
            </a:br>
            <a:r>
              <a:rPr lang="en-AU" dirty="0"/>
              <a:t>by generating a token that traverses the </a:t>
            </a:r>
            <a:br>
              <a:rPr lang="en-AU" dirty="0"/>
            </a:br>
            <a:r>
              <a:rPr lang="en-AU" dirty="0"/>
              <a:t>sequence flow (“tokens source”)</a:t>
            </a:r>
          </a:p>
          <a:p>
            <a:pPr marL="522288" lvl="1" indent="4763">
              <a:tabLst>
                <a:tab pos="622300" algn="l"/>
              </a:tabLst>
            </a:pPr>
            <a:endParaRPr lang="en-AU" dirty="0"/>
          </a:p>
          <a:p>
            <a:pPr marL="522288" lvl="1" indent="4763">
              <a:tabLst>
                <a:tab pos="622300" algn="l"/>
              </a:tabLst>
            </a:pPr>
            <a:endParaRPr lang="en-AU" dirty="0"/>
          </a:p>
          <a:p>
            <a:pPr marL="0" indent="0">
              <a:buFontTx/>
              <a:buNone/>
              <a:tabLst>
                <a:tab pos="622300" algn="l"/>
              </a:tabLst>
            </a:pPr>
            <a:r>
              <a:rPr lang="en-AU" dirty="0"/>
              <a:t>An </a:t>
            </a:r>
            <a:r>
              <a:rPr lang="en-AU" i="1" dirty="0"/>
              <a:t>end event </a:t>
            </a:r>
            <a:r>
              <a:rPr lang="en-AU" dirty="0"/>
              <a:t>signals that a process instance has</a:t>
            </a:r>
          </a:p>
          <a:p>
            <a:pPr marL="0" indent="0">
              <a:buFontTx/>
              <a:buNone/>
              <a:tabLst>
                <a:tab pos="622300" algn="l"/>
              </a:tabLst>
            </a:pPr>
            <a:r>
              <a:rPr lang="en-AU" dirty="0"/>
              <a:t>completed with a given outcome by consuming</a:t>
            </a:r>
          </a:p>
          <a:p>
            <a:pPr marL="0" indent="0">
              <a:buFontTx/>
              <a:buNone/>
              <a:tabLst>
                <a:tab pos="622300" algn="l"/>
              </a:tabLst>
            </a:pPr>
            <a:r>
              <a:rPr lang="en-AU" dirty="0"/>
              <a:t>a token (“tokens sink”)</a:t>
            </a:r>
          </a:p>
        </p:txBody>
      </p:sp>
      <p:sp>
        <p:nvSpPr>
          <p:cNvPr id="991234" name="Rectangle 2"/>
          <p:cNvSpPr>
            <a:spLocks noGrp="1" noChangeArrowheads="1"/>
          </p:cNvSpPr>
          <p:nvPr>
            <p:ph type="title"/>
          </p:nvPr>
        </p:nvSpPr>
        <p:spPr/>
        <p:txBody>
          <a:bodyPr/>
          <a:lstStyle/>
          <a:p>
            <a:r>
              <a:rPr lang="en-AU" dirty="0"/>
              <a:t>A little bit more on events…</a:t>
            </a:r>
          </a:p>
        </p:txBody>
      </p:sp>
      <p:graphicFrame>
        <p:nvGraphicFramePr>
          <p:cNvPr id="991242" name="Object 10"/>
          <p:cNvGraphicFramePr>
            <a:graphicFrameLocks noChangeAspect="1"/>
          </p:cNvGraphicFramePr>
          <p:nvPr>
            <p:extLst>
              <p:ext uri="{D42A27DB-BD31-4B8C-83A1-F6EECF244321}">
                <p14:modId xmlns:p14="http://schemas.microsoft.com/office/powerpoint/2010/main" val="2695393490"/>
              </p:ext>
            </p:extLst>
          </p:nvPr>
        </p:nvGraphicFramePr>
        <p:xfrm>
          <a:off x="6970138" y="1436407"/>
          <a:ext cx="661987" cy="661987"/>
        </p:xfrm>
        <a:graphic>
          <a:graphicData uri="http://schemas.openxmlformats.org/presentationml/2006/ole">
            <mc:AlternateContent xmlns:mc="http://schemas.openxmlformats.org/markup-compatibility/2006">
              <mc:Choice xmlns:v="urn:schemas-microsoft-com:vml" Requires="v">
                <p:oleObj name="Visio" r:id="rId3" imgW="397550" imgH="397550" progId="Visio.Drawing.11">
                  <p:embed/>
                </p:oleObj>
              </mc:Choice>
              <mc:Fallback>
                <p:oleObj name="Visio" r:id="rId3" imgW="397550" imgH="3975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138" y="1436407"/>
                        <a:ext cx="661987"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1243" name="Object 11"/>
          <p:cNvGraphicFramePr>
            <a:graphicFrameLocks noChangeAspect="1"/>
          </p:cNvGraphicFramePr>
          <p:nvPr>
            <p:extLst>
              <p:ext uri="{D42A27DB-BD31-4B8C-83A1-F6EECF244321}">
                <p14:modId xmlns:p14="http://schemas.microsoft.com/office/powerpoint/2010/main" val="2834528288"/>
              </p:ext>
            </p:extLst>
          </p:nvPr>
        </p:nvGraphicFramePr>
        <p:xfrm>
          <a:off x="6947732" y="3280633"/>
          <a:ext cx="714375" cy="714375"/>
        </p:xfrm>
        <a:graphic>
          <a:graphicData uri="http://schemas.openxmlformats.org/presentationml/2006/ole">
            <mc:AlternateContent xmlns:mc="http://schemas.openxmlformats.org/markup-compatibility/2006">
              <mc:Choice xmlns:v="urn:schemas-microsoft-com:vml" Requires="v">
                <p:oleObj name="Visio" r:id="rId5" imgW="428054" imgH="428387" progId="Visio.Drawing.11">
                  <p:embed/>
                </p:oleObj>
              </mc:Choice>
              <mc:Fallback>
                <p:oleObj name="Visio" r:id="rId5" imgW="428054" imgH="42838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7732" y="3280633"/>
                        <a:ext cx="7143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8</a:t>
            </a:fld>
            <a:endParaRPr lang="en-AU">
              <a:solidFill>
                <a:prstClr val="black">
                  <a:lumMod val="50000"/>
                  <a:lumOff val="50000"/>
                </a:prstClr>
              </a:solidFill>
            </a:endParaRPr>
          </a:p>
        </p:txBody>
      </p:sp>
      <p:sp>
        <p:nvSpPr>
          <p:cNvPr id="9" name="Text Box 9"/>
          <p:cNvSpPr txBox="1">
            <a:spLocks noChangeArrowheads="1"/>
          </p:cNvSpPr>
          <p:nvPr/>
        </p:nvSpPr>
        <p:spPr bwMode="auto">
          <a:xfrm>
            <a:off x="7648940" y="1382679"/>
            <a:ext cx="875561" cy="769441"/>
          </a:xfrm>
          <a:prstGeom prst="rect">
            <a:avLst/>
          </a:prstGeom>
          <a:noFill/>
          <a:ln w="9525">
            <a:noFill/>
            <a:miter lim="800000"/>
            <a:headEnd/>
            <a:tailEnd/>
          </a:ln>
          <a:effectLst/>
        </p:spPr>
        <p:txBody>
          <a:bodyPr wrap="none">
            <a:spAutoFit/>
          </a:bodyPr>
          <a:lstStyle/>
          <a:p>
            <a:pPr algn="l"/>
            <a:r>
              <a:rPr lang="en-AU" u="none" dirty="0"/>
              <a:t>start</a:t>
            </a:r>
          </a:p>
          <a:p>
            <a:pPr algn="l"/>
            <a:r>
              <a:rPr lang="en-AU" u="none" dirty="0"/>
              <a:t>event</a:t>
            </a:r>
          </a:p>
        </p:txBody>
      </p:sp>
      <p:sp>
        <p:nvSpPr>
          <p:cNvPr id="10" name="Text Box 9"/>
          <p:cNvSpPr txBox="1">
            <a:spLocks noChangeArrowheads="1"/>
          </p:cNvSpPr>
          <p:nvPr/>
        </p:nvSpPr>
        <p:spPr bwMode="auto">
          <a:xfrm>
            <a:off x="7662107" y="3225567"/>
            <a:ext cx="875561" cy="769441"/>
          </a:xfrm>
          <a:prstGeom prst="rect">
            <a:avLst/>
          </a:prstGeom>
          <a:noFill/>
          <a:ln w="9525">
            <a:noFill/>
            <a:miter lim="800000"/>
            <a:headEnd/>
            <a:tailEnd/>
          </a:ln>
          <a:effectLst/>
        </p:spPr>
        <p:txBody>
          <a:bodyPr wrap="none">
            <a:spAutoFit/>
          </a:bodyPr>
          <a:lstStyle/>
          <a:p>
            <a:pPr algn="l"/>
            <a:r>
              <a:rPr lang="en-AU" dirty="0"/>
              <a:t>e</a:t>
            </a:r>
            <a:r>
              <a:rPr lang="en-AU" u="none" dirty="0"/>
              <a:t>nd</a:t>
            </a:r>
          </a:p>
          <a:p>
            <a:pPr algn="l"/>
            <a:r>
              <a:rPr lang="en-AU" dirty="0"/>
              <a:t>event</a:t>
            </a:r>
            <a:endParaRPr lang="en-AU" u="none" dirty="0"/>
          </a:p>
        </p:txBody>
      </p:sp>
    </p:spTree>
    <p:extLst>
      <p:ext uri="{BB962C8B-B14F-4D97-AF65-F5344CB8AC3E}">
        <p14:creationId xmlns:p14="http://schemas.microsoft.com/office/powerpoint/2010/main" val="367287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5" name="Rectangle 3"/>
          <p:cNvSpPr>
            <a:spLocks noGrp="1" noChangeArrowheads="1"/>
          </p:cNvSpPr>
          <p:nvPr>
            <p:ph idx="1"/>
          </p:nvPr>
        </p:nvSpPr>
        <p:spPr>
          <a:xfrm>
            <a:off x="952243" y="3519622"/>
            <a:ext cx="8136904" cy="1992363"/>
          </a:xfrm>
        </p:spPr>
        <p:txBody>
          <a:bodyPr>
            <a:noAutofit/>
          </a:bodyPr>
          <a:lstStyle/>
          <a:p>
            <a:pPr marL="891858" lvl="1" indent="0">
              <a:buNone/>
            </a:pPr>
            <a:r>
              <a:rPr lang="en-AU" sz="2400" i="1" dirty="0"/>
              <a:t>XOR-split</a:t>
            </a:r>
            <a:r>
              <a:rPr lang="en-AU" sz="2400" dirty="0"/>
              <a:t> </a:t>
            </a:r>
            <a:r>
              <a:rPr lang="en-AU" sz="2400" dirty="0">
                <a:sym typeface="Wingdings" pitchFamily="2" charset="2"/>
              </a:rPr>
              <a:t> takes </a:t>
            </a:r>
            <a:r>
              <a:rPr lang="en-AU" sz="2400" b="1" dirty="0">
                <a:sym typeface="Wingdings" pitchFamily="2" charset="2"/>
              </a:rPr>
              <a:t>one</a:t>
            </a:r>
            <a:r>
              <a:rPr lang="en-AU" sz="2400" dirty="0">
                <a:sym typeface="Wingdings" pitchFamily="2" charset="2"/>
              </a:rPr>
              <a:t> outgoing branch</a:t>
            </a:r>
          </a:p>
          <a:p>
            <a:pPr marL="1074738" lvl="1"/>
            <a:endParaRPr lang="en-AU" sz="2400" dirty="0">
              <a:sym typeface="Wingdings" pitchFamily="2" charset="2"/>
            </a:endParaRPr>
          </a:p>
          <a:p>
            <a:pPr marL="1074738" lvl="1"/>
            <a:endParaRPr lang="en-AU" sz="2400" dirty="0">
              <a:sym typeface="Wingdings" pitchFamily="2" charset="2"/>
            </a:endParaRPr>
          </a:p>
          <a:p>
            <a:pPr marL="1074738" lvl="1"/>
            <a:endParaRPr lang="en-AU" sz="2000" dirty="0">
              <a:sym typeface="Wingdings" pitchFamily="2" charset="2"/>
            </a:endParaRPr>
          </a:p>
          <a:p>
            <a:pPr marL="891858" lvl="1" indent="0">
              <a:buNone/>
            </a:pPr>
            <a:r>
              <a:rPr lang="en-AU" sz="2400" i="1" dirty="0">
                <a:sym typeface="Wingdings" pitchFamily="2" charset="2"/>
              </a:rPr>
              <a:t>XOR-join</a:t>
            </a:r>
            <a:r>
              <a:rPr lang="en-AU" sz="2400" dirty="0">
                <a:sym typeface="Wingdings" pitchFamily="2" charset="2"/>
              </a:rPr>
              <a:t>  proceeds when </a:t>
            </a:r>
            <a:r>
              <a:rPr lang="en-AU" sz="2400" b="1" dirty="0">
                <a:sym typeface="Wingdings" pitchFamily="2" charset="2"/>
              </a:rPr>
              <a:t>one</a:t>
            </a:r>
            <a:r>
              <a:rPr lang="en-AU" sz="2400" dirty="0">
                <a:sym typeface="Wingdings" pitchFamily="2" charset="2"/>
              </a:rPr>
              <a:t> incoming branch has completed</a:t>
            </a:r>
          </a:p>
          <a:p>
            <a:pPr marL="1074738" lvl="1">
              <a:buFontTx/>
              <a:buChar char="•"/>
            </a:pPr>
            <a:endParaRPr lang="en-AU" sz="2400" dirty="0">
              <a:sym typeface="Wingdings" pitchFamily="2" charset="2"/>
            </a:endParaRPr>
          </a:p>
        </p:txBody>
      </p:sp>
      <p:sp>
        <p:nvSpPr>
          <p:cNvPr id="1093634" name="Rectangle 2"/>
          <p:cNvSpPr>
            <a:spLocks noGrp="1" noChangeArrowheads="1"/>
          </p:cNvSpPr>
          <p:nvPr>
            <p:ph type="title"/>
          </p:nvPr>
        </p:nvSpPr>
        <p:spPr/>
        <p:txBody>
          <a:bodyPr/>
          <a:lstStyle/>
          <a:p>
            <a:r>
              <a:rPr lang="en-AU" dirty="0"/>
              <a:t>A little more on gateways: XOR Gateway</a:t>
            </a:r>
          </a:p>
        </p:txBody>
      </p:sp>
      <p:graphicFrame>
        <p:nvGraphicFramePr>
          <p:cNvPr id="1093639" name="Object 7"/>
          <p:cNvGraphicFramePr>
            <a:graphicFrameLocks noChangeAspect="1"/>
          </p:cNvGraphicFramePr>
          <p:nvPr>
            <p:extLst>
              <p:ext uri="{D42A27DB-BD31-4B8C-83A1-F6EECF244321}">
                <p14:modId xmlns:p14="http://schemas.microsoft.com/office/powerpoint/2010/main" val="4181240304"/>
              </p:ext>
            </p:extLst>
          </p:nvPr>
        </p:nvGraphicFramePr>
        <p:xfrm>
          <a:off x="90488" y="2898775"/>
          <a:ext cx="1658937" cy="1647825"/>
        </p:xfrm>
        <a:graphic>
          <a:graphicData uri="http://schemas.openxmlformats.org/presentationml/2006/ole">
            <mc:AlternateContent xmlns:mc="http://schemas.openxmlformats.org/markup-compatibility/2006">
              <mc:Choice xmlns:v="urn:schemas-microsoft-com:vml" Requires="v">
                <p:oleObj name="Visio" r:id="rId3" imgW="1058310" imgH="1019436" progId="Visio.Drawing.11">
                  <p:embed/>
                </p:oleObj>
              </mc:Choice>
              <mc:Fallback>
                <p:oleObj name="Visio" r:id="rId3" imgW="1058310" imgH="1019436" progId="Visio.Drawing.11">
                  <p:embed/>
                  <p:pic>
                    <p:nvPicPr>
                      <p:cNvPr id="0" name=""/>
                      <p:cNvPicPr>
                        <a:picLocks noChangeAspect="1" noChangeArrowheads="1"/>
                      </p:cNvPicPr>
                      <p:nvPr/>
                    </p:nvPicPr>
                    <p:blipFill>
                      <a:blip r:embed="rId4"/>
                      <a:srcRect/>
                      <a:stretch>
                        <a:fillRect/>
                      </a:stretch>
                    </p:blipFill>
                    <p:spPr bwMode="auto">
                      <a:xfrm>
                        <a:off x="90488" y="2898775"/>
                        <a:ext cx="1658937" cy="164782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9</a:t>
            </a:fld>
            <a:endParaRPr lang="en-AU" dirty="0">
              <a:solidFill>
                <a:prstClr val="black">
                  <a:lumMod val="50000"/>
                  <a:lumOff val="50000"/>
                </a:prstClr>
              </a:solidFill>
            </a:endParaRPr>
          </a:p>
        </p:txBody>
      </p:sp>
      <p:graphicFrame>
        <p:nvGraphicFramePr>
          <p:cNvPr id="11" name="Object 6"/>
          <p:cNvGraphicFramePr>
            <a:graphicFrameLocks noChangeAspect="1"/>
          </p:cNvGraphicFramePr>
          <p:nvPr>
            <p:extLst>
              <p:ext uri="{D42A27DB-BD31-4B8C-83A1-F6EECF244321}">
                <p14:modId xmlns:p14="http://schemas.microsoft.com/office/powerpoint/2010/main" val="1246757506"/>
              </p:ext>
            </p:extLst>
          </p:nvPr>
        </p:nvGraphicFramePr>
        <p:xfrm>
          <a:off x="467544" y="1634676"/>
          <a:ext cx="792162" cy="792162"/>
        </p:xfrm>
        <a:graphic>
          <a:graphicData uri="http://schemas.openxmlformats.org/presentationml/2006/ole">
            <mc:AlternateContent xmlns:mc="http://schemas.openxmlformats.org/markup-compatibility/2006">
              <mc:Choice xmlns:v="urn:schemas-microsoft-com:vml" Requires="v">
                <p:oleObj name="Visio" r:id="rId5" imgW="577596" imgH="577596" progId="Visio.Drawing.11">
                  <p:embed/>
                </p:oleObj>
              </mc:Choice>
              <mc:Fallback>
                <p:oleObj name="Visio" r:id="rId5" imgW="577596" imgH="57759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1634676"/>
                        <a:ext cx="792162"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1173162" y="1604357"/>
            <a:ext cx="7695067" cy="830997"/>
          </a:xfrm>
          <a:prstGeom prst="rect">
            <a:avLst/>
          </a:prstGeom>
        </p:spPr>
        <p:txBody>
          <a:bodyPr wrap="square">
            <a:spAutoFit/>
          </a:bodyPr>
          <a:lstStyle/>
          <a:p>
            <a:pPr marL="228600" lvl="1">
              <a:spcBef>
                <a:spcPct val="20000"/>
              </a:spcBef>
              <a:buClr>
                <a:prstClr val="black">
                  <a:lumMod val="50000"/>
                  <a:lumOff val="50000"/>
                </a:prstClr>
              </a:buClr>
            </a:pPr>
            <a:r>
              <a:rPr lang="en-AU" sz="2400" dirty="0">
                <a:solidFill>
                  <a:prstClr val="black">
                    <a:lumMod val="75000"/>
                    <a:lumOff val="25000"/>
                  </a:prstClr>
                </a:solidFill>
              </a:rPr>
              <a:t>An </a:t>
            </a:r>
            <a:r>
              <a:rPr lang="en-AU" sz="2400" i="1" dirty="0">
                <a:solidFill>
                  <a:prstClr val="black">
                    <a:lumMod val="75000"/>
                    <a:lumOff val="25000"/>
                  </a:prstClr>
                </a:solidFill>
              </a:rPr>
              <a:t>XOR Gateway </a:t>
            </a:r>
            <a:r>
              <a:rPr lang="en-AU" sz="2400" dirty="0">
                <a:solidFill>
                  <a:prstClr val="black">
                    <a:lumMod val="75000"/>
                    <a:lumOff val="25000"/>
                  </a:prstClr>
                </a:solidFill>
              </a:rPr>
              <a:t>captures decision points (XOR-split) and points where alternative flows are merged (XOR-join)</a:t>
            </a:r>
          </a:p>
        </p:txBody>
      </p:sp>
      <p:graphicFrame>
        <p:nvGraphicFramePr>
          <p:cNvPr id="18" name="Object 7"/>
          <p:cNvGraphicFramePr>
            <a:graphicFrameLocks noChangeAspect="1"/>
          </p:cNvGraphicFramePr>
          <p:nvPr>
            <p:extLst>
              <p:ext uri="{D42A27DB-BD31-4B8C-83A1-F6EECF244321}">
                <p14:modId xmlns:p14="http://schemas.microsoft.com/office/powerpoint/2010/main" val="653011203"/>
              </p:ext>
            </p:extLst>
          </p:nvPr>
        </p:nvGraphicFramePr>
        <p:xfrm>
          <a:off x="196421" y="4789485"/>
          <a:ext cx="1523347" cy="1477446"/>
        </p:xfrm>
        <a:graphic>
          <a:graphicData uri="http://schemas.openxmlformats.org/presentationml/2006/ole">
            <mc:AlternateContent xmlns:mc="http://schemas.openxmlformats.org/markup-compatibility/2006">
              <mc:Choice xmlns:v="urn:schemas-microsoft-com:vml" Requires="v">
                <p:oleObj name="Visio" r:id="rId7" imgW="971640" imgH="914040" progId="Visio.Drawing.11">
                  <p:embed/>
                </p:oleObj>
              </mc:Choice>
              <mc:Fallback>
                <p:oleObj name="Visio" r:id="rId7" imgW="971640" imgH="914040" progId="Visio.Drawing.11">
                  <p:embed/>
                  <p:pic>
                    <p:nvPicPr>
                      <p:cNvPr id="0" name=""/>
                      <p:cNvPicPr>
                        <a:picLocks noChangeAspect="1" noChangeArrowheads="1"/>
                      </p:cNvPicPr>
                      <p:nvPr/>
                    </p:nvPicPr>
                    <p:blipFill>
                      <a:blip r:embed="rId8"/>
                      <a:srcRect/>
                      <a:stretch>
                        <a:fillRect/>
                      </a:stretch>
                    </p:blipFill>
                    <p:spPr bwMode="auto">
                      <a:xfrm>
                        <a:off x="196421" y="4789485"/>
                        <a:ext cx="1523347" cy="1477446"/>
                      </a:xfrm>
                      <a:prstGeom prst="rect">
                        <a:avLst/>
                      </a:prstGeom>
                      <a:noFill/>
                      <a:ln>
                        <a:noFill/>
                      </a:ln>
                      <a:effectLst/>
                    </p:spPr>
                  </p:pic>
                </p:oleObj>
              </mc:Fallback>
            </mc:AlternateContent>
          </a:graphicData>
        </a:graphic>
      </p:graphicFrame>
      <p:sp>
        <p:nvSpPr>
          <p:cNvPr id="9" name="Oval 8"/>
          <p:cNvSpPr/>
          <p:nvPr/>
        </p:nvSpPr>
        <p:spPr>
          <a:xfrm>
            <a:off x="196421" y="3722687"/>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0" name="Oval 9"/>
          <p:cNvSpPr/>
          <p:nvPr/>
        </p:nvSpPr>
        <p:spPr>
          <a:xfrm>
            <a:off x="441636" y="478948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349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63" presetClass="path" presetSubtype="0" accel="50000" fill="hold" grpId="5" nodeType="afterEffect">
                                  <p:stCondLst>
                                    <p:cond delay="0"/>
                                  </p:stCondLst>
                                  <p:childTnLst>
                                    <p:animMotion origin="layout" path="M -2.77778E-6 -1.11111E-6 L 0.05729 -0.00092 " pathEditMode="relative" rAng="0" ptsTypes="AA">
                                      <p:cBhvr>
                                        <p:cTn id="10" dur="1000" fill="hold"/>
                                        <p:tgtEl>
                                          <p:spTgt spid="9"/>
                                        </p:tgtEl>
                                        <p:attrNameLst>
                                          <p:attrName>ppt_x</p:attrName>
                                          <p:attrName>ppt_y</p:attrName>
                                        </p:attrNameLst>
                                      </p:cBhvr>
                                      <p:rCtr x="2795" y="-46"/>
                                    </p:animMotion>
                                  </p:childTnLst>
                                </p:cTn>
                              </p:par>
                            </p:childTnLst>
                          </p:cTn>
                        </p:par>
                        <p:par>
                          <p:cTn id="11" fill="hold">
                            <p:stCondLst>
                              <p:cond delay="1500"/>
                            </p:stCondLst>
                            <p:childTnLst>
                              <p:par>
                                <p:cTn id="12" presetID="50" presetClass="path" presetSubtype="0" decel="33000" fill="hold" grpId="1" nodeType="afterEffect">
                                  <p:stCondLst>
                                    <p:cond delay="0"/>
                                  </p:stCondLst>
                                  <p:childTnLst>
                                    <p:animMotion origin="layout" path="M 0.05729 -0.00092 L 0.05973 -0.00092 C 0.06077 -0.00092 0.06233 -0.02616 0.06233 -0.04676 L 0.06233 -0.09259 " pathEditMode="relative" rAng="0" ptsTypes="AAAA">
                                      <p:cBhvr>
                                        <p:cTn id="13" dur="1500" fill="hold"/>
                                        <p:tgtEl>
                                          <p:spTgt spid="9"/>
                                        </p:tgtEl>
                                        <p:attrNameLst>
                                          <p:attrName>ppt_x</p:attrName>
                                          <p:attrName>ppt_y</p:attrName>
                                        </p:attrNameLst>
                                      </p:cBhvr>
                                      <p:rCtr x="243" y="-4583"/>
                                    </p:animMotion>
                                  </p:childTnLst>
                                </p:cTn>
                              </p:par>
                            </p:childTnLst>
                          </p:cTn>
                        </p:par>
                        <p:par>
                          <p:cTn id="14" fill="hold">
                            <p:stCondLst>
                              <p:cond delay="3000"/>
                            </p:stCondLst>
                            <p:childTnLst>
                              <p:par>
                                <p:cTn id="15" presetID="63" presetClass="path" presetSubtype="0" accel="50000" fill="hold" grpId="2" nodeType="afterEffect">
                                  <p:stCondLst>
                                    <p:cond delay="0"/>
                                  </p:stCondLst>
                                  <p:childTnLst>
                                    <p:animMotion origin="layout" path="M -2.77778E-6 -1.11111E-6 L 0.05729 -0.00092 " pathEditMode="relative" rAng="0" ptsTypes="AA">
                                      <p:cBhvr>
                                        <p:cTn id="16" dur="1000" fill="hold"/>
                                        <p:tgtEl>
                                          <p:spTgt spid="9"/>
                                        </p:tgtEl>
                                        <p:attrNameLst>
                                          <p:attrName>ppt_x</p:attrName>
                                          <p:attrName>ppt_y</p:attrName>
                                        </p:attrNameLst>
                                      </p:cBhvr>
                                      <p:rCtr x="2865" y="-46"/>
                                    </p:animMotion>
                                  </p:childTnLst>
                                </p:cTn>
                              </p:par>
                            </p:childTnLst>
                          </p:cTn>
                        </p:par>
                        <p:par>
                          <p:cTn id="17" fill="hold">
                            <p:stCondLst>
                              <p:cond delay="4000"/>
                            </p:stCondLst>
                            <p:childTnLst>
                              <p:par>
                                <p:cTn id="18" presetID="50" presetClass="path" presetSubtype="0" decel="33000" fill="hold" grpId="4" nodeType="afterEffect">
                                  <p:stCondLst>
                                    <p:cond delay="0"/>
                                  </p:stCondLst>
                                  <p:childTnLst>
                                    <p:animMotion origin="layout" path="M 0.05729 -0.00092 L 0.05955 -0.00092 C 0.06077 -0.00092 0.06233 0.02477 0.06233 0.04583 L 0.06233 0.09213 " pathEditMode="relative" rAng="0" ptsTypes="AAAA">
                                      <p:cBhvr>
                                        <p:cTn id="19" dur="1500" fill="hold"/>
                                        <p:tgtEl>
                                          <p:spTgt spid="9"/>
                                        </p:tgtEl>
                                        <p:attrNameLst>
                                          <p:attrName>ppt_x</p:attrName>
                                          <p:attrName>ppt_y</p:attrName>
                                        </p:attrNameLst>
                                      </p:cBhvr>
                                      <p:rCtr x="243" y="4653"/>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3"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1000"/>
                            </p:stCondLst>
                            <p:childTnLst>
                              <p:par>
                                <p:cTn id="30" presetID="63" presetClass="path" presetSubtype="0" accel="50000" fill="hold" grpId="2" nodeType="afterEffect">
                                  <p:stCondLst>
                                    <p:cond delay="0"/>
                                  </p:stCondLst>
                                  <p:childTnLst>
                                    <p:animMotion origin="layout" path="M 1.11111E-6 3.33333E-6 L 0.04114 -3.7037E-6 " pathEditMode="relative" rAng="0" ptsTypes="AA">
                                      <p:cBhvr>
                                        <p:cTn id="31" dur="1000" fill="hold"/>
                                        <p:tgtEl>
                                          <p:spTgt spid="10"/>
                                        </p:tgtEl>
                                        <p:attrNameLst>
                                          <p:attrName>ppt_x</p:attrName>
                                          <p:attrName>ppt_y</p:attrName>
                                        </p:attrNameLst>
                                      </p:cBhvr>
                                      <p:rCtr x="2049" y="-23"/>
                                    </p:animMotion>
                                  </p:childTnLst>
                                </p:cTn>
                              </p:par>
                            </p:childTnLst>
                          </p:cTn>
                        </p:par>
                        <p:par>
                          <p:cTn id="32" fill="hold">
                            <p:stCondLst>
                              <p:cond delay="2000"/>
                            </p:stCondLst>
                            <p:childTnLst>
                              <p:par>
                                <p:cTn id="33" presetID="50" presetClass="path" presetSubtype="0" fill="hold" grpId="3" nodeType="afterEffect">
                                  <p:stCondLst>
                                    <p:cond delay="0"/>
                                  </p:stCondLst>
                                  <p:childTnLst>
                                    <p:animMotion origin="layout" path="M 0.04114 3.33333E-6 L 0.04358 3.33333E-6 C 0.04479 3.33333E-6 0.04653 0.02569 0.04653 0.04676 L 0.04653 0.09352 " pathEditMode="relative" rAng="0" ptsTypes="AAAA">
                                      <p:cBhvr>
                                        <p:cTn id="34" dur="1000" fill="hold"/>
                                        <p:tgtEl>
                                          <p:spTgt spid="10"/>
                                        </p:tgtEl>
                                        <p:attrNameLst>
                                          <p:attrName>ppt_x</p:attrName>
                                          <p:attrName>ppt_y</p:attrName>
                                        </p:attrNameLst>
                                      </p:cBhvr>
                                      <p:rCtr x="260" y="4676"/>
                                    </p:animMotion>
                                  </p:childTnLst>
                                </p:cTn>
                              </p:par>
                            </p:childTnLst>
                          </p:cTn>
                        </p:par>
                        <p:par>
                          <p:cTn id="35" fill="hold">
                            <p:stCondLst>
                              <p:cond delay="3000"/>
                            </p:stCondLst>
                            <p:childTnLst>
                              <p:par>
                                <p:cTn id="36" presetID="42" presetClass="path" presetSubtype="0" decel="50000" fill="hold" grpId="6" nodeType="afterEffect">
                                  <p:stCondLst>
                                    <p:cond delay="0"/>
                                  </p:stCondLst>
                                  <p:childTnLst>
                                    <p:animMotion origin="layout" path="M 0.04705 0.09421 L 0.0908 0.09328 " pathEditMode="relative" rAng="0" ptsTypes="AA">
                                      <p:cBhvr>
                                        <p:cTn id="37" dur="750" fill="hold"/>
                                        <p:tgtEl>
                                          <p:spTgt spid="10"/>
                                        </p:tgtEl>
                                        <p:attrNameLst>
                                          <p:attrName>ppt_x</p:attrName>
                                          <p:attrName>ppt_y</p:attrName>
                                        </p:attrNameLst>
                                      </p:cBhvr>
                                      <p:rCtr x="2187" y="-46"/>
                                    </p:animMotion>
                                  </p:childTnLst>
                                </p:cTn>
                              </p:par>
                            </p:childTnLst>
                          </p:cTn>
                        </p:par>
                        <p:par>
                          <p:cTn id="38" fill="hold">
                            <p:stCondLst>
                              <p:cond delay="3750"/>
                            </p:stCondLst>
                            <p:childTnLst>
                              <p:par>
                                <p:cTn id="39" presetID="63" presetClass="path" presetSubtype="0" accel="50000" fill="hold" grpId="4" nodeType="afterEffect">
                                  <p:stCondLst>
                                    <p:cond delay="0"/>
                                  </p:stCondLst>
                                  <p:childTnLst>
                                    <p:animMotion origin="layout" path="M 0.00208 0.18426 L 0.03628 0.18588 " pathEditMode="relative" rAng="0" ptsTypes="AA">
                                      <p:cBhvr>
                                        <p:cTn id="40" dur="1000" fill="hold"/>
                                        <p:tgtEl>
                                          <p:spTgt spid="10"/>
                                        </p:tgtEl>
                                        <p:attrNameLst>
                                          <p:attrName>ppt_x</p:attrName>
                                          <p:attrName>ppt_y</p:attrName>
                                        </p:attrNameLst>
                                      </p:cBhvr>
                                      <p:rCtr x="1701" y="69"/>
                                    </p:animMotion>
                                  </p:childTnLst>
                                </p:cTn>
                              </p:par>
                            </p:childTnLst>
                          </p:cTn>
                        </p:par>
                        <p:par>
                          <p:cTn id="41" fill="hold">
                            <p:stCondLst>
                              <p:cond delay="4750"/>
                            </p:stCondLst>
                            <p:childTnLst>
                              <p:par>
                                <p:cTn id="42" presetID="50" presetClass="path" presetSubtype="0" fill="hold" grpId="1" nodeType="afterEffect">
                                  <p:stCondLst>
                                    <p:cond delay="0"/>
                                  </p:stCondLst>
                                  <p:childTnLst>
                                    <p:animMotion origin="layout" path="M 0.04201 0.18588 L 0.04444 0.18588 C 0.04549 0.18588 0.04705 0.16064 0.04705 0.14004 L 0.04705 0.09421 " pathEditMode="relative" rAng="0" ptsTypes="AAAA">
                                      <p:cBhvr>
                                        <p:cTn id="43" dur="1000" fill="hold"/>
                                        <p:tgtEl>
                                          <p:spTgt spid="10"/>
                                        </p:tgtEl>
                                        <p:attrNameLst>
                                          <p:attrName>ppt_x</p:attrName>
                                          <p:attrName>ppt_y</p:attrName>
                                        </p:attrNameLst>
                                      </p:cBhvr>
                                      <p:rCtr x="243" y="-4583"/>
                                    </p:animMotion>
                                  </p:childTnLst>
                                </p:cTn>
                              </p:par>
                            </p:childTnLst>
                          </p:cTn>
                        </p:par>
                        <p:par>
                          <p:cTn id="44" fill="hold">
                            <p:stCondLst>
                              <p:cond delay="5750"/>
                            </p:stCondLst>
                            <p:childTnLst>
                              <p:par>
                                <p:cTn id="45" presetID="63" presetClass="path" presetSubtype="0" decel="50000" fill="hold" grpId="5" nodeType="afterEffect">
                                  <p:stCondLst>
                                    <p:cond delay="0"/>
                                  </p:stCondLst>
                                  <p:childTnLst>
                                    <p:animMotion origin="layout" path="M 0.04705 0.09421 L 0.09566 0.09421 " pathEditMode="relative" rAng="0" ptsTypes="AA">
                                      <p:cBhvr>
                                        <p:cTn id="46" dur="750" fill="hold"/>
                                        <p:tgtEl>
                                          <p:spTgt spid="10"/>
                                        </p:tgtEl>
                                        <p:attrNameLst>
                                          <p:attrName>ppt_x</p:attrName>
                                          <p:attrName>ppt_y</p:attrName>
                                        </p:attrNameLst>
                                      </p:cBhvr>
                                      <p:rCtr x="24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9" grpId="4" animBg="1"/>
      <p:bldP spid="9" grpId="5" animBg="1"/>
      <p:bldP spid="10" grpId="0" animBg="1"/>
      <p:bldP spid="10" grpId="1" animBg="1"/>
      <p:bldP spid="10" grpId="2" animBg="1"/>
      <p:bldP spid="10" grpId="3" animBg="1"/>
      <p:bldP spid="10" grpId="4" animBg="1"/>
      <p:bldP spid="10" grpId="5" animBg="1"/>
      <p:bldP spid="10" grpId="6" animBg="1"/>
    </p:bld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B9272435DF6CD44B943EDF910467F43" ma:contentTypeVersion="16" ma:contentTypeDescription="Create a new document." ma:contentTypeScope="" ma:versionID="0b24be9ee30a9a0399593bd098db39af">
  <xsd:schema xmlns:xsd="http://www.w3.org/2001/XMLSchema" xmlns:xs="http://www.w3.org/2001/XMLSchema" xmlns:p="http://schemas.microsoft.com/office/2006/metadata/properties" xmlns:ns2="8a6a7c81-d6cb-4658-810d-930303bfe2ca" xmlns:ns3="c7b5b248-4698-444a-94ee-e1bf675e5bd9" targetNamespace="http://schemas.microsoft.com/office/2006/metadata/properties" ma:root="true" ma:fieldsID="fe4d42c573a90ba61c38f04bb6cd8264" ns2:_="" ns3:_="">
    <xsd:import namespace="8a6a7c81-d6cb-4658-810d-930303bfe2ca"/>
    <xsd:import namespace="c7b5b248-4698-444a-94ee-e1bf675e5bd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6a7c81-d6cb-4658-810d-930303bfe2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b5b248-4698-444a-94ee-e1bf675e5bd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0138144-e242-46d6-83fe-0c6420e8f677}" ma:internalName="TaxCatchAll" ma:showField="CatchAllData" ma:web="c7b5b248-4698-444a-94ee-e1bf675e5b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a6a7c81-d6cb-4658-810d-930303bfe2ca">
      <Terms xmlns="http://schemas.microsoft.com/office/infopath/2007/PartnerControls"/>
    </lcf76f155ced4ddcb4097134ff3c332f>
    <TaxCatchAll xmlns="c7b5b248-4698-444a-94ee-e1bf675e5bd9" xsi:nil="true"/>
  </documentManagement>
</p:properties>
</file>

<file path=customXml/itemProps1.xml><?xml version="1.0" encoding="utf-8"?>
<ds:datastoreItem xmlns:ds="http://schemas.openxmlformats.org/officeDocument/2006/customXml" ds:itemID="{D32A0773-9EA2-4441-97CF-255CF7FF6F54}">
  <ds:schemaRefs>
    <ds:schemaRef ds:uri="http://schemas.microsoft.com/sharepoint/v3/contenttype/forms"/>
  </ds:schemaRefs>
</ds:datastoreItem>
</file>

<file path=customXml/itemProps2.xml><?xml version="1.0" encoding="utf-8"?>
<ds:datastoreItem xmlns:ds="http://schemas.openxmlformats.org/officeDocument/2006/customXml" ds:itemID="{EB9B51DC-B357-410F-9FAF-983FEA0DDCD3}"/>
</file>

<file path=customXml/itemProps3.xml><?xml version="1.0" encoding="utf-8"?>
<ds:datastoreItem xmlns:ds="http://schemas.openxmlformats.org/officeDocument/2006/customXml" ds:itemID="{EF5C07E5-B3E4-4D45-97DD-8C6E149C5698}">
  <ds:schemaRefs>
    <ds:schemaRef ds:uri="http://schemas.microsoft.com/office/2006/metadata/properties"/>
    <ds:schemaRef ds:uri="http://schemas.microsoft.com/office/infopath/2007/PartnerControls"/>
    <ds:schemaRef ds:uri="8a6a7c81-d6cb-4658-810d-930303bfe2ca"/>
    <ds:schemaRef ds:uri="c7b5b248-4698-444a-94ee-e1bf675e5bd9"/>
  </ds:schemaRefs>
</ds:datastoreItem>
</file>

<file path=docProps/app.xml><?xml version="1.0" encoding="utf-8"?>
<Properties xmlns="http://schemas.openxmlformats.org/officeDocument/2006/extended-properties" xmlns:vt="http://schemas.openxmlformats.org/officeDocument/2006/docPropsVTypes">
  <Template>Macintosh HD:Applications:Microsoft Office 2004:Templates:My Templates:QUT.pot</Template>
  <TotalTime>14051</TotalTime>
  <Words>2256</Words>
  <Application>Microsoft Office PowerPoint</Application>
  <PresentationFormat>On-screen Show (4:3)</PresentationFormat>
  <Paragraphs>259</Paragraphs>
  <Slides>34</Slides>
  <Notes>29</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Custom Design</vt:lpstr>
      <vt:lpstr>Composite</vt:lpstr>
      <vt:lpstr>BPMN Introduction </vt:lpstr>
      <vt:lpstr>Let’s start modeling</vt:lpstr>
      <vt:lpstr>Let’s start modeling – break it down</vt:lpstr>
      <vt:lpstr>Let’s start modeling – break it down</vt:lpstr>
      <vt:lpstr>BPMN Model</vt:lpstr>
      <vt:lpstr>Let’s start modeling – break it down</vt:lpstr>
      <vt:lpstr>BPMN Model</vt:lpstr>
      <vt:lpstr>A little bit more on events…</vt:lpstr>
      <vt:lpstr>A little more on gateways: XOR Gateway</vt:lpstr>
      <vt:lpstr>Example: XOR Gateway</vt:lpstr>
      <vt:lpstr>A little more on gateways: AND Gateway</vt:lpstr>
      <vt:lpstr>Example: AND Gateway</vt:lpstr>
      <vt:lpstr>Revised order-to-cash process model</vt:lpstr>
      <vt:lpstr>Between XOR and AND</vt:lpstr>
      <vt:lpstr>Solution 1</vt:lpstr>
      <vt:lpstr>Solution 2</vt:lpstr>
      <vt:lpstr>OR Gateway</vt:lpstr>
      <vt:lpstr>Solution using OR Gateway</vt:lpstr>
      <vt:lpstr>Beware: Beginner’s Mistake…</vt:lpstr>
      <vt:lpstr>Guidelines: Naming Conventions</vt:lpstr>
      <vt:lpstr>Organizational Elements in BPMN – Pools &amp; Lanes</vt:lpstr>
      <vt:lpstr>Order-to-cash process with lanes</vt:lpstr>
      <vt:lpstr>Message Flow</vt:lpstr>
      <vt:lpstr>Order-to-cash process with a black-box customer pool</vt:lpstr>
      <vt:lpstr>Pools, Lanes and Flows: syntactic rules</vt:lpstr>
      <vt:lpstr>Order-to-cash process, again</vt:lpstr>
      <vt:lpstr>Model with information artifacts</vt:lpstr>
      <vt:lpstr>BPMN Information Artifacts</vt:lpstr>
      <vt:lpstr>Quick Note: BPMN Text Annotations</vt:lpstr>
      <vt:lpstr>PowerPoint Presentation</vt:lpstr>
      <vt:lpstr>PowerPoint Presentation</vt:lpstr>
      <vt:lpstr>PowerPoint Presentation</vt:lpstr>
      <vt:lpstr>PowerPoint Presentation</vt:lpstr>
      <vt:lpstr>PowerPoint Presentation</vt:lpstr>
    </vt:vector>
  </TitlesOfParts>
  <Company>Queensland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Modelling</dc:title>
  <dc:creator>m.larosa@qut.edu.au</dc:creator>
  <cp:lastModifiedBy>user</cp:lastModifiedBy>
  <cp:revision>845</cp:revision>
  <cp:lastPrinted>2015-02-16T21:47:45Z</cp:lastPrinted>
  <dcterms:created xsi:type="dcterms:W3CDTF">2005-05-29T00:15:34Z</dcterms:created>
  <dcterms:modified xsi:type="dcterms:W3CDTF">2023-07-10T19:52:05Z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0x010100DB9272435DF6CD44B943EDF910467F43</vt:lpwstr>
  </property>
  <property fmtid="{D5CDD505-2E9C-101B-9397-08002B2CF9AE}" pid="3" name="MediaServiceImageTags">
    <vt:lpwstr/>
  </property>
</Properties>
</file>